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1083" r:id="rId3"/>
    <p:sldId id="1084" r:id="rId4"/>
    <p:sldId id="1085" r:id="rId5"/>
    <p:sldId id="1086" r:id="rId6"/>
    <p:sldId id="1073" r:id="rId7"/>
    <p:sldId id="1078" r:id="rId8"/>
    <p:sldId id="1074" r:id="rId9"/>
    <p:sldId id="1079" r:id="rId10"/>
    <p:sldId id="1075" r:id="rId11"/>
    <p:sldId id="1077" r:id="rId12"/>
    <p:sldId id="1076" r:id="rId13"/>
    <p:sldId id="1080" r:id="rId14"/>
    <p:sldId id="1081" r:id="rId15"/>
    <p:sldId id="1082" r:id="rId16"/>
    <p:sldId id="1087" r:id="rId17"/>
    <p:sldId id="10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35"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patrick" userId="3836d81ad406ae59" providerId="LiveId" clId="{DCEF1F7F-37B1-401C-BCCB-06FBF73B4A2A}"/>
    <pc:docChg chg="modSld">
      <pc:chgData name="patrick patrick" userId="3836d81ad406ae59" providerId="LiveId" clId="{DCEF1F7F-37B1-401C-BCCB-06FBF73B4A2A}" dt="2021-08-27T18:52:41.798" v="26" actId="20577"/>
      <pc:docMkLst>
        <pc:docMk/>
      </pc:docMkLst>
      <pc:sldChg chg="modSp mod">
        <pc:chgData name="patrick patrick" userId="3836d81ad406ae59" providerId="LiveId" clId="{DCEF1F7F-37B1-401C-BCCB-06FBF73B4A2A}" dt="2021-08-27T18:52:41.798" v="26" actId="20577"/>
        <pc:sldMkLst>
          <pc:docMk/>
          <pc:sldMk cId="336964561" sldId="1081"/>
        </pc:sldMkLst>
        <pc:spChg chg="mod">
          <ac:chgData name="patrick patrick" userId="3836d81ad406ae59" providerId="LiveId" clId="{DCEF1F7F-37B1-401C-BCCB-06FBF73B4A2A}" dt="2021-08-27T18:52:41.798" v="26" actId="20577"/>
          <ac:spMkLst>
            <pc:docMk/>
            <pc:sldMk cId="336964561" sldId="1081"/>
            <ac:spMk id="5" creationId="{00000000-0000-0000-0000-000000000000}"/>
          </ac:spMkLst>
        </pc:spChg>
      </pc:sldChg>
      <pc:sldChg chg="modSp mod">
        <pc:chgData name="patrick patrick" userId="3836d81ad406ae59" providerId="LiveId" clId="{DCEF1F7F-37B1-401C-BCCB-06FBF73B4A2A}" dt="2021-08-27T18:51:41.817" v="25" actId="20577"/>
        <pc:sldMkLst>
          <pc:docMk/>
          <pc:sldMk cId="3181343566" sldId="1085"/>
        </pc:sldMkLst>
        <pc:spChg chg="mod">
          <ac:chgData name="patrick patrick" userId="3836d81ad406ae59" providerId="LiveId" clId="{DCEF1F7F-37B1-401C-BCCB-06FBF73B4A2A}" dt="2021-08-27T18:51:41.817" v="25" actId="20577"/>
          <ac:spMkLst>
            <pc:docMk/>
            <pc:sldMk cId="3181343566" sldId="1085"/>
            <ac:spMk id="5" creationId="{00000000-0000-0000-0000-000000000000}"/>
          </ac:spMkLst>
        </pc:spChg>
      </pc:sldChg>
      <pc:sldChg chg="modSp mod">
        <pc:chgData name="patrick patrick" userId="3836d81ad406ae59" providerId="LiveId" clId="{DCEF1F7F-37B1-401C-BCCB-06FBF73B4A2A}" dt="2021-08-27T18:50:27.384" v="20" actId="20577"/>
        <pc:sldMkLst>
          <pc:docMk/>
          <pc:sldMk cId="613117667" sldId="1086"/>
        </pc:sldMkLst>
        <pc:spChg chg="mod">
          <ac:chgData name="patrick patrick" userId="3836d81ad406ae59" providerId="LiveId" clId="{DCEF1F7F-37B1-401C-BCCB-06FBF73B4A2A}" dt="2021-08-27T18:50:27.384" v="20" actId="20577"/>
          <ac:spMkLst>
            <pc:docMk/>
            <pc:sldMk cId="613117667" sldId="1086"/>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00F0AC-BDF9-4CFD-9BD1-74A988580764}" type="datetimeFigureOut">
              <a:rPr lang="en-GB" smtClean="0"/>
              <a:t>27/08/2021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3742D-4C20-41E1-8B0E-E631014E8A37}" type="slidenum">
              <a:rPr lang="en-GB" smtClean="0"/>
              <a:t>‹#›</a:t>
            </a:fld>
            <a:endParaRPr lang="en-GB"/>
          </a:p>
        </p:txBody>
      </p:sp>
    </p:spTree>
    <p:extLst>
      <p:ext uri="{BB962C8B-B14F-4D97-AF65-F5344CB8AC3E}">
        <p14:creationId xmlns:p14="http://schemas.microsoft.com/office/powerpoint/2010/main" val="65723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43742D-4C20-41E1-8B0E-E631014E8A37}" type="slidenum">
              <a:rPr lang="en-GB" smtClean="0"/>
              <a:t>9</a:t>
            </a:fld>
            <a:endParaRPr lang="en-GB"/>
          </a:p>
        </p:txBody>
      </p:sp>
    </p:spTree>
    <p:extLst>
      <p:ext uri="{BB962C8B-B14F-4D97-AF65-F5344CB8AC3E}">
        <p14:creationId xmlns:p14="http://schemas.microsoft.com/office/powerpoint/2010/main" val="3659430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E9919-3091-479A-9A75-CA3DF05241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44F3E01-770C-41D7-ACB8-500DE4F8CD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406B9B-52A9-4B49-A754-B29758BD6ACF}"/>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CA28202F-FF64-4A0C-8A38-4EF9EA9931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DBCC9D-0064-4466-A7F0-ADB87854EC35}"/>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1590897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8969-A37D-4CF8-9FB2-97826C01CA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434F85-A355-49B5-A3E0-F9E23A08CE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70B5CB-87CC-4CE2-9D96-E0422EF044B0}"/>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7AF98992-F5FA-458A-A853-3D357A383C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2F702B-77D2-4293-90B8-7FB2308AC058}"/>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4105911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BD657-39A4-4621-9996-A576A96DED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46B032-2DE3-4E55-A6AA-5765A365B3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5B2F3-50C4-44C6-BC18-7DE3F4319118}"/>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84416CD5-9849-4DBA-A4C5-3046CF2180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6055B3-5C08-4971-97AF-C439E0DFB9BF}"/>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428685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40CE-28F4-450D-82CA-F9E3341350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116B15-94CB-4CEB-956B-66AE935B3E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3CE78C-B149-40CB-8562-CCFCD47CC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C800184-1897-4545-AC50-B226228DFD0D}"/>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6" name="Footer Placeholder 5">
            <a:extLst>
              <a:ext uri="{FF2B5EF4-FFF2-40B4-BE49-F238E27FC236}">
                <a16:creationId xmlns:a16="http://schemas.microsoft.com/office/drawing/2014/main" id="{FBC749EC-0C75-4CA1-83EA-D775A33D3E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DBA875-AFD6-4381-B6B2-3F50EC8BBBCC}"/>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2597672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8F5E-E872-4FA2-AFCE-0C53BFEA21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F5A59B-1132-4436-A001-3DDFAC00E9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ECF047-610D-44A0-A15A-0434240EE3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BC9F6A-ED06-46EE-B13C-1BE47C4F7F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4AC96A-59D1-422E-A96E-7A4452C68E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D55F14-B8CE-4C3D-92E9-67856A3D29D3}"/>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8" name="Footer Placeholder 7">
            <a:extLst>
              <a:ext uri="{FF2B5EF4-FFF2-40B4-BE49-F238E27FC236}">
                <a16:creationId xmlns:a16="http://schemas.microsoft.com/office/drawing/2014/main" id="{E9E4C049-0855-4DC2-95BF-F8107521C9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AB97CA2-2A4B-46B7-8D90-E5528F9D1150}"/>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2245619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30A0-A9B5-4039-9FE5-37BA81CCB56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09966C-14A2-4A75-980A-B7ED17D58323}"/>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4" name="Footer Placeholder 3">
            <a:extLst>
              <a:ext uri="{FF2B5EF4-FFF2-40B4-BE49-F238E27FC236}">
                <a16:creationId xmlns:a16="http://schemas.microsoft.com/office/drawing/2014/main" id="{679217EA-DE7B-42AF-BD45-0C1755E34B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90DDA17-7467-43E0-85BE-5A9312061A01}"/>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165067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56ED4-DE0B-4EB5-AEC2-B0091E07E85A}"/>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3" name="Footer Placeholder 2">
            <a:extLst>
              <a:ext uri="{FF2B5EF4-FFF2-40B4-BE49-F238E27FC236}">
                <a16:creationId xmlns:a16="http://schemas.microsoft.com/office/drawing/2014/main" id="{E0367AD8-7E93-42DE-9B94-A511CC4FC0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053D68-F245-4966-BDE1-15F74A67BDD0}"/>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169384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9C8E9-9891-4B91-9A37-0961E5DA5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894A290-B7A2-4C78-A287-62222C1139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A768B1-37BD-4F32-9361-E2FB3B3944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61D7C-65D7-41AB-907B-6A637B0BDA87}"/>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6" name="Footer Placeholder 5">
            <a:extLst>
              <a:ext uri="{FF2B5EF4-FFF2-40B4-BE49-F238E27FC236}">
                <a16:creationId xmlns:a16="http://schemas.microsoft.com/office/drawing/2014/main" id="{621CE9D8-9D7F-48A7-846F-139EC520EA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2D2332-074E-4F50-8B67-95AFAB102660}"/>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864735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D9B4-8BC7-4153-B194-E12BD1D8FF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6B4224-867E-44C7-9D56-AB9EAAEDF2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2A0CC5-BD72-42C3-B9EC-7B96F3B40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AC7805-9469-467A-B307-E288828F6E28}"/>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6" name="Footer Placeholder 5">
            <a:extLst>
              <a:ext uri="{FF2B5EF4-FFF2-40B4-BE49-F238E27FC236}">
                <a16:creationId xmlns:a16="http://schemas.microsoft.com/office/drawing/2014/main" id="{E29139DF-54E0-4E63-B618-2E56EC8B82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483FBA-FC54-4DB7-8EB7-028107D105B2}"/>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222793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8BEC-9657-4A56-9CBD-664C852F8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074957-2909-4A2A-9381-8AEFC7C0FA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24CA19-C17A-4D93-BD50-61EF2B6E37D4}"/>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625BB17E-9860-4A62-B808-458953CDB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E61F43-DE51-4B64-BCAD-586A2214132A}"/>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340795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BF949D-0FF2-486F-BF77-17C1B092D1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FCEB1F-441F-4116-8286-8C5A5AC903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21953B-4DA3-4E67-B235-CC06AFCF40D5}"/>
              </a:ext>
            </a:extLst>
          </p:cNvPr>
          <p:cNvSpPr>
            <a:spLocks noGrp="1"/>
          </p:cNvSpPr>
          <p:nvPr>
            <p:ph type="dt" sz="half" idx="10"/>
          </p:nvPr>
        </p:nvSpPr>
        <p:spPr/>
        <p:txBody>
          <a:body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DB1934CC-1958-4696-A120-C5A0CB1998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6F248D-0F00-4719-9F26-4346CCB418AB}"/>
              </a:ext>
            </a:extLst>
          </p:cNvPr>
          <p:cNvSpPr>
            <a:spLocks noGrp="1"/>
          </p:cNvSpPr>
          <p:nvPr>
            <p:ph type="sldNum" sz="quarter" idx="12"/>
          </p:nvPr>
        </p:nvSpPr>
        <p:spPr/>
        <p:txBody>
          <a:bodyPr/>
          <a:lstStyle/>
          <a:p>
            <a:fld id="{4C897011-E448-4EB6-B876-0027176B69C3}" type="slidenum">
              <a:rPr lang="en-GB" smtClean="0"/>
              <a:t>‹#›</a:t>
            </a:fld>
            <a:endParaRPr lang="en-GB"/>
          </a:p>
        </p:txBody>
      </p:sp>
    </p:spTree>
    <p:extLst>
      <p:ext uri="{BB962C8B-B14F-4D97-AF65-F5344CB8AC3E}">
        <p14:creationId xmlns:p14="http://schemas.microsoft.com/office/powerpoint/2010/main" val="2710497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41255-B701-46A2-B2F5-2BA16F41C96D}" type="datetime1">
              <a:rPr lang="en-US" smtClean="0"/>
              <a:t>8/27/2021</a:t>
            </a:fld>
            <a:endParaRPr lang="en-US"/>
          </a:p>
        </p:txBody>
      </p:sp>
      <p:sp>
        <p:nvSpPr>
          <p:cNvPr id="5" name="Footer Placeholder 4"/>
          <p:cNvSpPr>
            <a:spLocks noGrp="1"/>
          </p:cNvSpPr>
          <p:nvPr>
            <p:ph type="ftr" sz="quarter" idx="11"/>
          </p:nvPr>
        </p:nvSpPr>
        <p:spPr/>
        <p:txBody>
          <a:bodyPr/>
          <a:lstStyle/>
          <a:p>
            <a:r>
              <a:rPr lang="en-US"/>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454697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086" y="582840"/>
            <a:ext cx="5627914" cy="690790"/>
          </a:xfrm>
          <a:solidFill>
            <a:srgbClr val="FFFFFF">
              <a:alpha val="74902"/>
            </a:srgbClr>
          </a:solidFill>
          <a:ln w="19050">
            <a:solidFill>
              <a:srgbClr val="92D050"/>
            </a:solidFill>
          </a:ln>
          <a:effectLst>
            <a:glow rad="63500">
              <a:schemeClr val="accent1">
                <a:satMod val="175000"/>
                <a:alpha val="40000"/>
              </a:schemeClr>
            </a:glow>
          </a:effectLst>
        </p:spPr>
        <p:txBody>
          <a:bodyPr>
            <a:normAutofit/>
          </a:bodyPr>
          <a:lstStyle>
            <a:lvl1pPr>
              <a:defRPr sz="3600" b="0" cap="none" spc="0">
                <a:ln w="0"/>
                <a:solidFill>
                  <a:schemeClr val="tx1"/>
                </a:solidFill>
                <a:effectLst>
                  <a:outerShdw blurRad="38100" dist="19050" dir="2700000" algn="tl" rotWithShape="0">
                    <a:schemeClr val="dk1">
                      <a:alpha val="40000"/>
                    </a:scheme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accent6">
              <a:lumMod val="20000"/>
              <a:lumOff val="80000"/>
              <a:alpha val="87843"/>
            </a:schemeClr>
          </a:solidFill>
          <a:ln w="19050">
            <a:solidFill>
              <a:srgbClr val="92D050"/>
            </a:solidFill>
          </a:ln>
          <a:effectLst>
            <a:glow rad="63500">
              <a:schemeClr val="accent6">
                <a:satMod val="175000"/>
                <a:alpha val="40000"/>
              </a:schemeClr>
            </a:glow>
          </a:effectLst>
        </p:spPr>
        <p:txBody>
          <a:bodyPr/>
          <a:lstStyle>
            <a:lvl1pPr marL="0" indent="0" algn="just">
              <a:lnSpc>
                <a:spcPct val="100000"/>
              </a:lnSpc>
              <a:spcBef>
                <a:spcPts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4" name="Date Placeholder 3"/>
          <p:cNvSpPr>
            <a:spLocks noGrp="1"/>
          </p:cNvSpPr>
          <p:nvPr>
            <p:ph type="dt" sz="half" idx="10"/>
          </p:nvPr>
        </p:nvSpPr>
        <p:spPr/>
        <p:txBody>
          <a:bodyPr/>
          <a:lstStyle/>
          <a:p>
            <a:fld id="{EE9D0C44-41F5-40B7-BB22-577F06E77256}" type="datetime1">
              <a:rPr lang="en-US" smtClean="0"/>
              <a:t>8/27/2021</a:t>
            </a:fld>
            <a:endParaRPr lang="en-US"/>
          </a:p>
        </p:txBody>
      </p:sp>
      <p:sp>
        <p:nvSpPr>
          <p:cNvPr id="5" name="Footer Placeholder 4"/>
          <p:cNvSpPr>
            <a:spLocks noGrp="1"/>
          </p:cNvSpPr>
          <p:nvPr>
            <p:ph type="ftr" sz="quarter" idx="11"/>
          </p:nvPr>
        </p:nvSpPr>
        <p:spPr/>
        <p:txBody>
          <a:bodyPr/>
          <a:lstStyle/>
          <a:p>
            <a:r>
              <a:rPr lang="en-US"/>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2778430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7C705A-B93C-469B-B5DF-90E8C740F251}" type="datetime1">
              <a:rPr lang="en-US" smtClean="0"/>
              <a:t>8/27/2021</a:t>
            </a:fld>
            <a:endParaRPr lang="en-US"/>
          </a:p>
        </p:txBody>
      </p:sp>
      <p:sp>
        <p:nvSpPr>
          <p:cNvPr id="5" name="Footer Placeholder 4"/>
          <p:cNvSpPr>
            <a:spLocks noGrp="1"/>
          </p:cNvSpPr>
          <p:nvPr>
            <p:ph type="ftr" sz="quarter" idx="11"/>
          </p:nvPr>
        </p:nvSpPr>
        <p:spPr/>
        <p:txBody>
          <a:bodyPr/>
          <a:lstStyle/>
          <a:p>
            <a:r>
              <a:rPr lang="en-US"/>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2073364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726348-41F6-4EF6-B8C4-0534F6503283}" type="datetime1">
              <a:rPr lang="en-US" smtClean="0"/>
              <a:t>8/27/2021</a:t>
            </a:fld>
            <a:endParaRPr lang="en-US"/>
          </a:p>
        </p:txBody>
      </p:sp>
      <p:sp>
        <p:nvSpPr>
          <p:cNvPr id="6" name="Footer Placeholder 5"/>
          <p:cNvSpPr>
            <a:spLocks noGrp="1"/>
          </p:cNvSpPr>
          <p:nvPr>
            <p:ph type="ftr" sz="quarter" idx="11"/>
          </p:nvPr>
        </p:nvSpPr>
        <p:spPr/>
        <p:txBody>
          <a:bodyPr/>
          <a:lstStyle/>
          <a:p>
            <a:r>
              <a:rPr lang="en-US"/>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3955543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B926DE-9B4D-46F0-9F04-CA598F4301D5}" type="datetime1">
              <a:rPr lang="en-US" smtClean="0"/>
              <a:t>8/27/2021</a:t>
            </a:fld>
            <a:endParaRPr lang="en-US"/>
          </a:p>
        </p:txBody>
      </p:sp>
      <p:sp>
        <p:nvSpPr>
          <p:cNvPr id="8" name="Footer Placeholder 7"/>
          <p:cNvSpPr>
            <a:spLocks noGrp="1"/>
          </p:cNvSpPr>
          <p:nvPr>
            <p:ph type="ftr" sz="quarter" idx="11"/>
          </p:nvPr>
        </p:nvSpPr>
        <p:spPr/>
        <p:txBody>
          <a:bodyPr/>
          <a:lstStyle/>
          <a:p>
            <a:r>
              <a:rPr lang="en-US"/>
              <a:t>Patrick Tomlinson 2018</a:t>
            </a:r>
          </a:p>
        </p:txBody>
      </p:sp>
      <p:sp>
        <p:nvSpPr>
          <p:cNvPr id="9" name="Slide Number Placeholder 8"/>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2150129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692D66-12C7-45B4-898B-5D7BB84F165F}" type="datetime1">
              <a:rPr lang="en-US" smtClean="0"/>
              <a:t>8/27/2021</a:t>
            </a:fld>
            <a:endParaRPr lang="en-US"/>
          </a:p>
        </p:txBody>
      </p:sp>
      <p:sp>
        <p:nvSpPr>
          <p:cNvPr id="4" name="Footer Placeholder 3"/>
          <p:cNvSpPr>
            <a:spLocks noGrp="1"/>
          </p:cNvSpPr>
          <p:nvPr>
            <p:ph type="ftr" sz="quarter" idx="11"/>
          </p:nvPr>
        </p:nvSpPr>
        <p:spPr/>
        <p:txBody>
          <a:bodyPr/>
          <a:lstStyle/>
          <a:p>
            <a:r>
              <a:rPr lang="en-US"/>
              <a:t>Patrick Tomlinson 2018</a:t>
            </a:r>
          </a:p>
        </p:txBody>
      </p:sp>
      <p:sp>
        <p:nvSpPr>
          <p:cNvPr id="5" name="Slide Number Placeholder 4"/>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3119935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2420C-7AA1-4447-8C2E-5B87BF1C1101}" type="datetime1">
              <a:rPr lang="en-US" smtClean="0"/>
              <a:t>8/27/2021</a:t>
            </a:fld>
            <a:endParaRPr lang="en-US"/>
          </a:p>
        </p:txBody>
      </p:sp>
      <p:sp>
        <p:nvSpPr>
          <p:cNvPr id="3" name="Footer Placeholder 2"/>
          <p:cNvSpPr>
            <a:spLocks noGrp="1"/>
          </p:cNvSpPr>
          <p:nvPr>
            <p:ph type="ftr" sz="quarter" idx="11"/>
          </p:nvPr>
        </p:nvSpPr>
        <p:spPr/>
        <p:txBody>
          <a:bodyPr/>
          <a:lstStyle/>
          <a:p>
            <a:r>
              <a:rPr lang="en-US"/>
              <a:t>Patrick Tomlinson 2018</a:t>
            </a:r>
          </a:p>
        </p:txBody>
      </p:sp>
      <p:sp>
        <p:nvSpPr>
          <p:cNvPr id="4" name="Slide Number Placeholder 3"/>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75814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0870DE-8B55-4A53-A631-7384A973C396}" type="datetime1">
              <a:rPr lang="en-US" smtClean="0"/>
              <a:t>8/27/2021</a:t>
            </a:fld>
            <a:endParaRPr lang="en-US"/>
          </a:p>
        </p:txBody>
      </p:sp>
      <p:sp>
        <p:nvSpPr>
          <p:cNvPr id="6" name="Footer Placeholder 5"/>
          <p:cNvSpPr>
            <a:spLocks noGrp="1"/>
          </p:cNvSpPr>
          <p:nvPr>
            <p:ph type="ftr" sz="quarter" idx="11"/>
          </p:nvPr>
        </p:nvSpPr>
        <p:spPr/>
        <p:txBody>
          <a:bodyPr/>
          <a:lstStyle/>
          <a:p>
            <a:r>
              <a:rPr lang="en-US"/>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2235593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21270-C506-4745-A7A5-8B90468F855B}" type="datetime1">
              <a:rPr lang="en-US" smtClean="0"/>
              <a:t>8/27/2021</a:t>
            </a:fld>
            <a:endParaRPr lang="en-US"/>
          </a:p>
        </p:txBody>
      </p:sp>
      <p:sp>
        <p:nvSpPr>
          <p:cNvPr id="6" name="Footer Placeholder 5"/>
          <p:cNvSpPr>
            <a:spLocks noGrp="1"/>
          </p:cNvSpPr>
          <p:nvPr>
            <p:ph type="ftr" sz="quarter" idx="11"/>
          </p:nvPr>
        </p:nvSpPr>
        <p:spPr/>
        <p:txBody>
          <a:bodyPr/>
          <a:lstStyle/>
          <a:p>
            <a:r>
              <a:rPr lang="en-US"/>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31255572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D4487-9484-4E48-ABBB-C17F1A268975}" type="datetime1">
              <a:rPr lang="en-US" smtClean="0"/>
              <a:t>8/27/2021</a:t>
            </a:fld>
            <a:endParaRPr lang="en-US"/>
          </a:p>
        </p:txBody>
      </p:sp>
      <p:sp>
        <p:nvSpPr>
          <p:cNvPr id="5" name="Footer Placeholder 4"/>
          <p:cNvSpPr>
            <a:spLocks noGrp="1"/>
          </p:cNvSpPr>
          <p:nvPr>
            <p:ph type="ftr" sz="quarter" idx="11"/>
          </p:nvPr>
        </p:nvSpPr>
        <p:spPr/>
        <p:txBody>
          <a:bodyPr/>
          <a:lstStyle/>
          <a:p>
            <a:r>
              <a:rPr lang="en-US"/>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4259703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0F511-0939-4CF5-B8C2-DFE89A0FEE69}" type="datetime1">
              <a:rPr lang="en-US" smtClean="0"/>
              <a:t>8/27/2021</a:t>
            </a:fld>
            <a:endParaRPr lang="en-US"/>
          </a:p>
        </p:txBody>
      </p:sp>
      <p:sp>
        <p:nvSpPr>
          <p:cNvPr id="5" name="Footer Placeholder 4"/>
          <p:cNvSpPr>
            <a:spLocks noGrp="1"/>
          </p:cNvSpPr>
          <p:nvPr>
            <p:ph type="ftr" sz="quarter" idx="11"/>
          </p:nvPr>
        </p:nvSpPr>
        <p:spPr/>
        <p:txBody>
          <a:bodyPr/>
          <a:lstStyle/>
          <a:p>
            <a:r>
              <a:rPr lang="en-US"/>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a:p>
        </p:txBody>
      </p:sp>
    </p:spTree>
    <p:extLst>
      <p:ext uri="{BB962C8B-B14F-4D97-AF65-F5344CB8AC3E}">
        <p14:creationId xmlns:p14="http://schemas.microsoft.com/office/powerpoint/2010/main" val="2107521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952193-9633-4667-9274-50924E8A6DDF}"/>
              </a:ext>
            </a:extLst>
          </p:cNvPr>
          <p:cNvSpPr>
            <a:spLocks noGrp="1"/>
          </p:cNvSpPr>
          <p:nvPr>
            <p:ph/>
          </p:nvPr>
        </p:nvSpPr>
        <p:spPr>
          <a:xfrm>
            <a:off x="609600" y="274639"/>
            <a:ext cx="109728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20F2A6B-4F55-42DA-9BEF-65C579E1735C}"/>
              </a:ext>
            </a:extLst>
          </p:cNvPr>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0BE6E-89D5-4B33-94DD-F0CB58825474}" type="datetime1">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8/27/2021</a:t>
            </a:fld>
            <a:endPar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7D667EB-B002-415A-8BF1-0DB72F291232}"/>
              </a:ext>
            </a:extLst>
          </p:cNvPr>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Patrick Tomlinson 2018</a:t>
            </a:r>
          </a:p>
        </p:txBody>
      </p:sp>
      <p:sp>
        <p:nvSpPr>
          <p:cNvPr id="5" name="Slide Number Placeholder 4">
            <a:extLst>
              <a:ext uri="{FF2B5EF4-FFF2-40B4-BE49-F238E27FC236}">
                <a16:creationId xmlns:a16="http://schemas.microsoft.com/office/drawing/2014/main" id="{89E61F06-D903-4750-BA7B-C5EB0071F11A}"/>
              </a:ext>
            </a:extLst>
          </p:cNvPr>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4B1D93-036D-4299-B459-F86695F1A0A0}"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2219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T Master">
    <p:spTree>
      <p:nvGrpSpPr>
        <p:cNvPr id="1" name=""/>
        <p:cNvGrpSpPr/>
        <p:nvPr/>
      </p:nvGrpSpPr>
      <p:grpSpPr>
        <a:xfrm>
          <a:off x="0" y="0"/>
          <a:ext cx="0" cy="0"/>
          <a:chOff x="0" y="0"/>
          <a:chExt cx="0" cy="0"/>
        </a:xfrm>
      </p:grpSpPr>
      <p:sp>
        <p:nvSpPr>
          <p:cNvPr id="2" name="Title 1"/>
          <p:cNvSpPr>
            <a:spLocks noGrp="1"/>
          </p:cNvSpPr>
          <p:nvPr>
            <p:ph type="ctrTitle"/>
          </p:nvPr>
        </p:nvSpPr>
        <p:spPr>
          <a:xfrm>
            <a:off x="408325" y="524059"/>
            <a:ext cx="10363200" cy="2326424"/>
          </a:xfrm>
          <a:solidFill>
            <a:schemeClr val="bg1">
              <a:alpha val="88000"/>
            </a:schemeClr>
          </a:solidFill>
          <a:ln w="19050">
            <a:solidFill>
              <a:schemeClr val="tx1"/>
            </a:solidFill>
          </a:ln>
          <a:effectLst>
            <a:glow rad="101600">
              <a:schemeClr val="accent3">
                <a:satMod val="175000"/>
                <a:alpha val="40000"/>
              </a:schemeClr>
            </a:glow>
          </a:effectLst>
        </p:spPr>
        <p:txBody>
          <a:bodyPr>
            <a:normAutofit/>
          </a:bodyPr>
          <a:lstStyle>
            <a:lvl1pPr>
              <a:lnSpc>
                <a:spcPct val="100000"/>
              </a:lnSpc>
              <a:defRPr sz="4800" b="0" kern="1000" spc="-187">
                <a:solidFill>
                  <a:srgbClr val="595B5F"/>
                </a:solidFill>
                <a:latin typeface="+mn-lt"/>
              </a:defRPr>
            </a:lvl1pPr>
          </a:lstStyle>
          <a:p>
            <a:r>
              <a:rPr lang="en-AU" dirty="0"/>
              <a:t>Click to edit Master title style</a:t>
            </a:r>
            <a:endParaRPr lang="en-US" dirty="0"/>
          </a:p>
        </p:txBody>
      </p:sp>
      <p:sp>
        <p:nvSpPr>
          <p:cNvPr id="9" name="Content Placeholder 8"/>
          <p:cNvSpPr>
            <a:spLocks noGrp="1"/>
          </p:cNvSpPr>
          <p:nvPr>
            <p:ph sz="quarter" idx="10"/>
          </p:nvPr>
        </p:nvSpPr>
        <p:spPr>
          <a:xfrm>
            <a:off x="414595" y="2929467"/>
            <a:ext cx="10168275" cy="2374900"/>
          </a:xfrm>
          <a:solidFill>
            <a:schemeClr val="bg1">
              <a:alpha val="88000"/>
            </a:schemeClr>
          </a:solidFill>
          <a:ln w="19050">
            <a:solidFill>
              <a:schemeClr val="tx1"/>
            </a:solidFill>
          </a:ln>
          <a:effectLst>
            <a:glow rad="101600">
              <a:schemeClr val="accent1">
                <a:satMod val="175000"/>
                <a:alpha val="40000"/>
              </a:schemeClr>
            </a:glow>
          </a:effectLst>
        </p:spPr>
        <p:txBody>
          <a:bodyPr/>
          <a:lstStyle>
            <a:lvl1pPr marL="0" indent="0">
              <a:buNone/>
              <a:defRPr sz="4800" b="0">
                <a:solidFill>
                  <a:srgbClr val="595B5F"/>
                </a:solidFill>
                <a:latin typeface="+mn-lt"/>
              </a:defRPr>
            </a:lvl1pPr>
            <a:lvl2pPr marL="0" indent="0" algn="l">
              <a:lnSpc>
                <a:spcPts val="4107"/>
              </a:lnSpc>
              <a:spcBef>
                <a:spcPts val="2400"/>
              </a:spcBef>
              <a:buFont typeface="Arial"/>
              <a:buNone/>
              <a:defRPr sz="4800" b="0" spc="-133">
                <a:solidFill>
                  <a:srgbClr val="595B5F"/>
                </a:solidFill>
                <a:latin typeface="+mn-lt"/>
              </a:defRPr>
            </a:lvl2pPr>
          </a:lstStyle>
          <a:p>
            <a:pPr lvl="0"/>
            <a:r>
              <a:rPr lang="en-AU" dirty="0"/>
              <a:t>Click to edit Master text styles</a:t>
            </a:r>
          </a:p>
          <a:p>
            <a:pPr lvl="1"/>
            <a:r>
              <a:rPr lang="en-AU" dirty="0"/>
              <a:t>Second level</a:t>
            </a:r>
          </a:p>
        </p:txBody>
      </p:sp>
    </p:spTree>
    <p:extLst>
      <p:ext uri="{BB962C8B-B14F-4D97-AF65-F5344CB8AC3E}">
        <p14:creationId xmlns:p14="http://schemas.microsoft.com/office/powerpoint/2010/main" val="145924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34BAF7-2B2F-42E6-992F-8B30D42245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3561DA-0C3A-4C95-A268-9C4F4D0865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C024EE-3B21-41F4-A762-D6F24A2615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37307-7CEC-42DA-A894-A5664AE12506}" type="datetimeFigureOut">
              <a:rPr lang="en-GB" smtClean="0"/>
              <a:t>27/08/2021</a:t>
            </a:fld>
            <a:endParaRPr lang="en-GB"/>
          </a:p>
        </p:txBody>
      </p:sp>
      <p:sp>
        <p:nvSpPr>
          <p:cNvPr id="5" name="Footer Placeholder 4">
            <a:extLst>
              <a:ext uri="{FF2B5EF4-FFF2-40B4-BE49-F238E27FC236}">
                <a16:creationId xmlns:a16="http://schemas.microsoft.com/office/drawing/2014/main" id="{50E9E372-18C0-4B9B-9BCF-430AFB529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311A8EA-8E9C-4336-A4C8-D21E13210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97011-E448-4EB6-B876-0027176B69C3}" type="slidenum">
              <a:rPr lang="en-GB" smtClean="0"/>
              <a:t>‹#›</a:t>
            </a:fld>
            <a:endParaRPr lang="en-GB"/>
          </a:p>
        </p:txBody>
      </p:sp>
    </p:spTree>
    <p:extLst>
      <p:ext uri="{BB962C8B-B14F-4D97-AF65-F5344CB8AC3E}">
        <p14:creationId xmlns:p14="http://schemas.microsoft.com/office/powerpoint/2010/main" val="2051992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4C44-5F4C-4A23-A138-0A47DE162B87}" type="datetime1">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Patrick Tomlinson 2018</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FE73E-697D-45DF-8E9F-269FE15DCCB4}" type="slidenum">
              <a:rPr lang="en-US" smtClean="0"/>
              <a:t>‹#›</a:t>
            </a:fld>
            <a:endParaRPr lang="en-US" dirty="0"/>
          </a:p>
        </p:txBody>
      </p:sp>
    </p:spTree>
    <p:extLst>
      <p:ext uri="{BB962C8B-B14F-4D97-AF65-F5344CB8AC3E}">
        <p14:creationId xmlns:p14="http://schemas.microsoft.com/office/powerpoint/2010/main" val="50134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youtube.com/watch?v=nM-sUuQUCac&amp;t=1236s"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25C398-0DB0-4340-8A3D-E354B1FD6C58}"/>
              </a:ext>
            </a:extLst>
          </p:cNvPr>
          <p:cNvSpPr txBox="1">
            <a:spLocks/>
          </p:cNvSpPr>
          <p:nvPr/>
        </p:nvSpPr>
        <p:spPr>
          <a:xfrm>
            <a:off x="1181100" y="1788340"/>
            <a:ext cx="10172700" cy="4139337"/>
          </a:xfrm>
          <a:prstGeom prst="rect">
            <a:avLst/>
          </a:prstGeom>
          <a:solidFill>
            <a:schemeClr val="bg1">
              <a:alpha val="92000"/>
            </a:schemeClr>
          </a:solidFill>
          <a:ln w="76200">
            <a:solidFill>
              <a:srgbClr val="00B0F0"/>
            </a:solidFill>
          </a:ln>
          <a:effectLst>
            <a:glow rad="101600">
              <a:schemeClr val="accent5">
                <a:satMod val="175000"/>
                <a:alpha val="40000"/>
              </a:schemeClr>
            </a:glo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a:ea typeface="+mj-ea"/>
              <a:cs typeface="+mj-cs"/>
            </a:endParaRP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j-ea"/>
                <a:cs typeface="+mj-cs"/>
              </a:rPr>
              <a:t>“THERE IS A TIME”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j-ea"/>
                <a:cs typeface="+mj-cs"/>
              </a:rPr>
              <a:t>A LESSON IN THE</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j-ea"/>
                <a:cs typeface="+mj-cs"/>
              </a:rPr>
              <a:t>TENSIONS OF LEADERSHIP</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j-ea"/>
                <a:cs typeface="+mj-cs"/>
              </a:rPr>
              <a:t>EDWIN H. FRIEDMAN (1994)</a:t>
            </a:r>
            <a:br>
              <a:rPr kumimoji="0" lang="en-US"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rPr>
            </a:br>
            <a:endParaRPr kumimoji="0" lang="en-US"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2" name="Footer Placeholder 1">
            <a:extLst>
              <a:ext uri="{FF2B5EF4-FFF2-40B4-BE49-F238E27FC236}">
                <a16:creationId xmlns:a16="http://schemas.microsoft.com/office/drawing/2014/main" id="{0B3637FD-FFDF-45B8-A593-7CE7FABFB223}"/>
              </a:ext>
            </a:extLst>
          </p:cNvPr>
          <p:cNvSpPr>
            <a:spLocks noGrp="1"/>
          </p:cNvSpPr>
          <p:nvPr>
            <p:ph type="ftr" sz="quarter" idx="11"/>
          </p:nvPr>
        </p:nvSpPr>
        <p:spPr>
          <a:xfrm>
            <a:off x="4210050" y="6023798"/>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Patrick Tomlinson 2021</a:t>
            </a:r>
          </a:p>
        </p:txBody>
      </p:sp>
      <p:pic>
        <p:nvPicPr>
          <p:cNvPr id="7" name="Picture 6" descr="Logo, company name&#10;&#10;Description automatically generated">
            <a:extLst>
              <a:ext uri="{FF2B5EF4-FFF2-40B4-BE49-F238E27FC236}">
                <a16:creationId xmlns:a16="http://schemas.microsoft.com/office/drawing/2014/main" id="{E573B1F9-6D5A-4BB5-B799-9CE03C1C46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170518" cy="1327094"/>
          </a:xfrm>
          <a:prstGeom prst="rect">
            <a:avLst/>
          </a:prstGeom>
          <a:ln w="38100">
            <a:solidFill>
              <a:srgbClr val="00B0F0"/>
            </a:solidFill>
          </a:ln>
        </p:spPr>
      </p:pic>
    </p:spTree>
    <p:extLst>
      <p:ext uri="{BB962C8B-B14F-4D97-AF65-F5344CB8AC3E}">
        <p14:creationId xmlns:p14="http://schemas.microsoft.com/office/powerpoint/2010/main" val="1858218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68410"/>
            <a:ext cx="7750619" cy="4865678"/>
          </a:xfrm>
          <a:solidFill>
            <a:schemeClr val="bg1">
              <a:alpha val="87843"/>
            </a:schemeClr>
          </a:solidFill>
          <a:ln w="38100">
            <a:solidFill>
              <a:schemeClr val="tx1"/>
            </a:solidFill>
          </a:ln>
          <a:effectLst/>
        </p:spPr>
        <p:txBody>
          <a:bodyPr>
            <a:normAutofit fontScale="92500" lnSpcReduction="10000"/>
          </a:bodyPr>
          <a:lstStyle/>
          <a:p>
            <a:pPr algn="l"/>
            <a:endParaRPr lang="en-GB" sz="900" b="1" dirty="0">
              <a:effectLst/>
              <a:latin typeface="Calibri" panose="020F0502020204030204" pitchFamily="34" charset="0"/>
              <a:ea typeface="Times New Roman" panose="02020603050405020304" pitchFamily="18" charset="0"/>
            </a:endParaRPr>
          </a:p>
          <a:p>
            <a:pPr algn="l"/>
            <a:r>
              <a:rPr lang="en-GB" sz="2900" b="1" dirty="0">
                <a:effectLst/>
                <a:latin typeface="Calibri" panose="020F0502020204030204" pitchFamily="34" charset="0"/>
                <a:ea typeface="Times New Roman" panose="02020603050405020304" pitchFamily="18" charset="0"/>
              </a:rPr>
              <a:t>Edwin Howard Friedman</a:t>
            </a:r>
            <a:r>
              <a:rPr lang="en-GB" sz="2900" dirty="0">
                <a:effectLst/>
                <a:latin typeface="Calibri" panose="020F0502020204030204" pitchFamily="34" charset="0"/>
                <a:ea typeface="Times New Roman" panose="02020603050405020304" pitchFamily="18" charset="0"/>
              </a:rPr>
              <a:t> (1932 – 1996) was an ordained rabbi, family therapist, and leadership consultant. He was born in New York City and worked for more than 35 years in the Washington DC area where he founded the Bethesda Jewish Congregation. His primary areas of work were in family therapy, congregational leadership (both Christian and Jewish), and leadership more generally. He held a role as a community relations specialist in the White House. He pioneered the application of family theory to religious, medical, education, business and governmental institutions.</a:t>
            </a:r>
            <a:endParaRPr lang="en-GB" sz="2900" dirty="0">
              <a:effectLst/>
              <a:latin typeface="Times New Roman" panose="02020603050405020304" pitchFamily="18" charset="0"/>
              <a:ea typeface="Times New Roman" panose="02020603050405020304" pitchFamily="18" charset="0"/>
            </a:endParaRPr>
          </a:p>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99385" y="5997701"/>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EDWIN H. FRIEDMAN </a:t>
            </a:r>
          </a:p>
        </p:txBody>
      </p:sp>
      <p:pic>
        <p:nvPicPr>
          <p:cNvPr id="3" name="Picture 2" descr="A vintage photo of a person wearing a suit and tie&#10;&#10;Description automatically generated">
            <a:extLst>
              <a:ext uri="{FF2B5EF4-FFF2-40B4-BE49-F238E27FC236}">
                <a16:creationId xmlns:a16="http://schemas.microsoft.com/office/drawing/2014/main" id="{D7A35F94-5131-4307-8504-5AB4A4586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13" y="1461118"/>
            <a:ext cx="3162300" cy="3448050"/>
          </a:xfrm>
          <a:prstGeom prst="rect">
            <a:avLst/>
          </a:prstGeom>
          <a:ln w="38100">
            <a:solidFill>
              <a:schemeClr val="bg1"/>
            </a:solidFill>
          </a:ln>
        </p:spPr>
      </p:pic>
    </p:spTree>
    <p:extLst>
      <p:ext uri="{BB962C8B-B14F-4D97-AF65-F5344CB8AC3E}">
        <p14:creationId xmlns:p14="http://schemas.microsoft.com/office/powerpoint/2010/main" val="29928841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68410"/>
            <a:ext cx="7750619" cy="4865678"/>
          </a:xfrm>
          <a:solidFill>
            <a:schemeClr val="bg1">
              <a:alpha val="87843"/>
            </a:schemeClr>
          </a:solidFill>
          <a:ln w="38100">
            <a:solidFill>
              <a:schemeClr val="tx1"/>
            </a:solidFill>
          </a:ln>
          <a:effectLst/>
        </p:spPr>
        <p:txBody>
          <a:bodyPr>
            <a:normAutofit lnSpcReduction="10000"/>
          </a:bodyPr>
          <a:lstStyle/>
          <a:p>
            <a:pPr algn="l"/>
            <a:endParaRPr lang="en-GB" sz="900" b="1" dirty="0">
              <a:effectLst/>
              <a:latin typeface="Calibri" panose="020F0502020204030204" pitchFamily="34" charset="0"/>
              <a:ea typeface="Times New Roman" panose="02020603050405020304" pitchFamily="18" charset="0"/>
            </a:endParaRPr>
          </a:p>
          <a:p>
            <a:pPr algn="l"/>
            <a:r>
              <a:rPr lang="en-GB" dirty="0">
                <a:latin typeface="Calibri" panose="020F0502020204030204" pitchFamily="34" charset="0"/>
                <a:ea typeface="Times New Roman" panose="02020603050405020304" pitchFamily="18" charset="0"/>
              </a:rPr>
              <a:t>The concept of self-differentiation was central to Friedman’s work. He applied the idea of the self-differentiated leader to families, organizations, and society. His a</a:t>
            </a:r>
            <a:r>
              <a:rPr lang="en-US" dirty="0" err="1">
                <a:effectLst/>
                <a:latin typeface="Calibri" panose="020F0502020204030204" pitchFamily="34" charset="0"/>
                <a:ea typeface="Calibri" panose="020F0502020204030204" pitchFamily="34" charset="0"/>
                <a:cs typeface="Times New Roman" panose="02020603050405020304" pitchFamily="18" charset="0"/>
              </a:rPr>
              <a:t>pproach</a:t>
            </a:r>
            <a:r>
              <a:rPr lang="en-US" dirty="0">
                <a:effectLst/>
                <a:latin typeface="Calibri" panose="020F0502020204030204" pitchFamily="34" charset="0"/>
                <a:ea typeface="Calibri" panose="020F0502020204030204" pitchFamily="34" charset="0"/>
                <a:cs typeface="Times New Roman" panose="02020603050405020304" pitchFamily="18" charset="0"/>
              </a:rPr>
              <a:t> was primarily shaped by an understanding of family systems theory. His seminal work </a:t>
            </a:r>
            <a:r>
              <a:rPr lang="en-US" i="1" dirty="0">
                <a:effectLst/>
                <a:latin typeface="Calibri" panose="020F0502020204030204" pitchFamily="34" charset="0"/>
                <a:ea typeface="Calibri" panose="020F0502020204030204" pitchFamily="34" charset="0"/>
                <a:cs typeface="Times New Roman" panose="02020603050405020304" pitchFamily="18" charset="0"/>
              </a:rPr>
              <a:t>Generation to Generation</a:t>
            </a:r>
            <a:r>
              <a:rPr lang="en-US" dirty="0">
                <a:effectLst/>
                <a:latin typeface="Calibri" panose="020F0502020204030204" pitchFamily="34" charset="0"/>
                <a:ea typeface="Calibri" panose="020F0502020204030204" pitchFamily="34" charset="0"/>
                <a:cs typeface="Times New Roman" panose="02020603050405020304" pitchFamily="18" charset="0"/>
              </a:rPr>
              <a:t>, written for the leaders of religious congregations, focused on leaders developing three main areas of themselves:</a:t>
            </a:r>
          </a:p>
          <a:p>
            <a:pPr algn="l"/>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Being self-differentiated</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Being non-anxious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Being present with those that one is leading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84145" y="5997701"/>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SELF-DIFFERENTIATION </a:t>
            </a:r>
          </a:p>
        </p:txBody>
      </p:sp>
      <p:pic>
        <p:nvPicPr>
          <p:cNvPr id="3" name="Picture 2" descr="A vintage photo of a person wearing a suit and tie&#10;&#10;Description automatically generated">
            <a:extLst>
              <a:ext uri="{FF2B5EF4-FFF2-40B4-BE49-F238E27FC236}">
                <a16:creationId xmlns:a16="http://schemas.microsoft.com/office/drawing/2014/main" id="{D7A35F94-5131-4307-8504-5AB4A4586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13" y="1461118"/>
            <a:ext cx="3162300" cy="3448050"/>
          </a:xfrm>
          <a:prstGeom prst="rect">
            <a:avLst/>
          </a:prstGeom>
          <a:ln w="38100">
            <a:solidFill>
              <a:schemeClr val="bg1"/>
            </a:solidFill>
          </a:ln>
        </p:spPr>
      </p:pic>
    </p:spTree>
    <p:extLst>
      <p:ext uri="{BB962C8B-B14F-4D97-AF65-F5344CB8AC3E}">
        <p14:creationId xmlns:p14="http://schemas.microsoft.com/office/powerpoint/2010/main" val="318134356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68410"/>
            <a:ext cx="7750619" cy="4865678"/>
          </a:xfrm>
          <a:solidFill>
            <a:schemeClr val="bg1">
              <a:alpha val="87843"/>
            </a:schemeClr>
          </a:solidFill>
          <a:ln w="38100">
            <a:solidFill>
              <a:schemeClr val="tx1"/>
            </a:solidFill>
          </a:ln>
          <a:effectLst/>
        </p:spPr>
        <p:txBody>
          <a:bodyPr>
            <a:normAutofit lnSpcReduction="10000"/>
          </a:bodyPr>
          <a:lstStyle/>
          <a:p>
            <a:pPr algn="l"/>
            <a:endParaRPr lang="en-GB" sz="900" b="1" dirty="0">
              <a:effectLst/>
              <a:latin typeface="Calibri" panose="020F0502020204030204" pitchFamily="34" charset="0"/>
              <a:ea typeface="Times New Roman" panose="02020603050405020304" pitchFamily="18" charset="0"/>
            </a:endParaRPr>
          </a:p>
          <a:p>
            <a:pPr algn="l"/>
            <a:r>
              <a:rPr lang="en-US" dirty="0">
                <a:effectLst/>
                <a:latin typeface="Calibri" panose="020F0502020204030204" pitchFamily="34" charset="0"/>
                <a:ea typeface="Times New Roman" panose="02020603050405020304" pitchFamily="18" charset="0"/>
                <a:cs typeface="Arial" panose="020B0604020202020204" pitchFamily="34" charset="0"/>
              </a:rPr>
              <a:t>Friedman </a:t>
            </a:r>
            <a:r>
              <a:rPr lang="en-US" dirty="0">
                <a:latin typeface="Calibri" panose="020F0502020204030204" pitchFamily="34" charset="0"/>
                <a:ea typeface="Times New Roman" panose="02020603050405020304" pitchFamily="18" charset="0"/>
                <a:cs typeface="Arial" panose="020B0604020202020204" pitchFamily="34" charset="0"/>
              </a:rPr>
              <a:t>compares</a:t>
            </a:r>
            <a:r>
              <a:rPr lang="en-US" dirty="0">
                <a:effectLst/>
                <a:latin typeface="Calibri" panose="020F0502020204030204" pitchFamily="34" charset="0"/>
                <a:ea typeface="Times New Roman" panose="02020603050405020304" pitchFamily="18" charset="0"/>
                <a:cs typeface="Arial" panose="020B0604020202020204" pitchFamily="34" charset="0"/>
              </a:rPr>
              <a:t> good “self-differentiated” leadership to that present in the great Renaissance explorers, where leaders had, </a:t>
            </a:r>
          </a:p>
          <a:p>
            <a:pPr algn="l"/>
            <a:endParaRPr lang="en-US" sz="800" dirty="0">
              <a:effectLst/>
              <a:latin typeface="Calibri" panose="020F0502020204030204" pitchFamily="34" charset="0"/>
              <a:ea typeface="Times New Roman" panose="02020603050405020304" pitchFamily="18" charset="0"/>
              <a:cs typeface="Arial" panose="020B0604020202020204" pitchFamily="34" charset="0"/>
            </a:endParaRPr>
          </a:p>
          <a:p>
            <a:pPr marL="457200" indent="-457200" algn="l">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cs typeface="Arial" panose="020B0604020202020204" pitchFamily="34" charset="0"/>
              </a:rPr>
              <a:t>the capacity to separate oneself from surrounding emotional processes.</a:t>
            </a:r>
          </a:p>
          <a:p>
            <a:pPr marL="457200" indent="-457200" algn="l">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cs typeface="Arial" panose="020B0604020202020204" pitchFamily="34" charset="0"/>
              </a:rPr>
              <a:t>the capacity to obtain clarity about one’s principles and vision.</a:t>
            </a:r>
          </a:p>
          <a:p>
            <a:pPr marL="457200" indent="-457200" algn="l">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cs typeface="Arial" panose="020B0604020202020204" pitchFamily="34" charset="0"/>
              </a:rPr>
              <a:t>the willingness to be exposed and be vulnerable.</a:t>
            </a:r>
          </a:p>
          <a:p>
            <a:pPr marL="457200" indent="-457200" algn="l">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cs typeface="Arial" panose="020B0604020202020204" pitchFamily="34" charset="0"/>
              </a:rPr>
              <a:t>the persistence to face inertial resistance.</a:t>
            </a:r>
          </a:p>
          <a:p>
            <a:pPr marL="457200" indent="-457200" algn="l">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cs typeface="Arial" panose="020B0604020202020204" pitchFamily="34" charset="0"/>
              </a:rPr>
              <a:t>the self-regulation of emotions in the face of reactive sabotage.</a:t>
            </a:r>
          </a:p>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76525" y="5997701"/>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SELF-DIFFERENTIATION </a:t>
            </a:r>
          </a:p>
        </p:txBody>
      </p:sp>
      <p:pic>
        <p:nvPicPr>
          <p:cNvPr id="3" name="Picture 2" descr="A vintage photo of a person wearing a suit and tie&#10;&#10;Description automatically generated">
            <a:extLst>
              <a:ext uri="{FF2B5EF4-FFF2-40B4-BE49-F238E27FC236}">
                <a16:creationId xmlns:a16="http://schemas.microsoft.com/office/drawing/2014/main" id="{D7A35F94-5131-4307-8504-5AB4A4586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13" y="1461118"/>
            <a:ext cx="3162300" cy="3448050"/>
          </a:xfrm>
          <a:prstGeom prst="rect">
            <a:avLst/>
          </a:prstGeom>
          <a:ln w="38100">
            <a:solidFill>
              <a:schemeClr val="bg1"/>
            </a:solidFill>
          </a:ln>
        </p:spPr>
      </p:pic>
    </p:spTree>
    <p:extLst>
      <p:ext uri="{BB962C8B-B14F-4D97-AF65-F5344CB8AC3E}">
        <p14:creationId xmlns:p14="http://schemas.microsoft.com/office/powerpoint/2010/main" val="61311766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68410"/>
            <a:ext cx="7750619" cy="4644567"/>
          </a:xfrm>
          <a:solidFill>
            <a:schemeClr val="bg1">
              <a:alpha val="87843"/>
            </a:schemeClr>
          </a:solidFill>
          <a:ln w="38100">
            <a:solidFill>
              <a:schemeClr val="tx1"/>
            </a:solidFill>
          </a:ln>
          <a:effectLst/>
        </p:spPr>
        <p:txBody>
          <a:bodyPr>
            <a:normAutofit lnSpcReduction="10000"/>
          </a:bodyPr>
          <a:lstStyle/>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 tensions of leadership I think are these and these are the Ecclesiastes things that there is a time for this and a time for that.  The first is,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32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where your major concern should be to remain connected and there is a time where your major concern should be to work at your own differentiation.</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84145" y="578959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- 1</a:t>
            </a:r>
          </a:p>
        </p:txBody>
      </p:sp>
      <p:pic>
        <p:nvPicPr>
          <p:cNvPr id="7" name="Picture 6" descr="A person wearing a white lab coat&#10;&#10;Description automatically generated with low confidence">
            <a:extLst>
              <a:ext uri="{FF2B5EF4-FFF2-40B4-BE49-F238E27FC236}">
                <a16:creationId xmlns:a16="http://schemas.microsoft.com/office/drawing/2014/main" id="{A306BB15-2710-45E3-8904-12B477D1F5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79" y="1531620"/>
            <a:ext cx="3496390" cy="3589765"/>
          </a:xfrm>
          <a:prstGeom prst="rect">
            <a:avLst/>
          </a:prstGeom>
          <a:ln w="38100">
            <a:solidFill>
              <a:schemeClr val="bg1"/>
            </a:solidFill>
          </a:ln>
        </p:spPr>
      </p:pic>
    </p:spTree>
    <p:extLst>
      <p:ext uri="{BB962C8B-B14F-4D97-AF65-F5344CB8AC3E}">
        <p14:creationId xmlns:p14="http://schemas.microsoft.com/office/powerpoint/2010/main" val="137381086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183321"/>
          </a:xfrm>
          <a:solidFill>
            <a:schemeClr val="bg1">
              <a:alpha val="87843"/>
            </a:schemeClr>
          </a:solidFill>
          <a:ln w="38100">
            <a:solidFill>
              <a:schemeClr val="tx1"/>
            </a:solidFill>
          </a:ln>
          <a:effectLst/>
        </p:spPr>
        <p:txBody>
          <a:bodyPr>
            <a:normAutofit/>
          </a:bodyPr>
          <a:lstStyle/>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600" dirty="0">
                <a:effectLst/>
                <a:latin typeface="Calibri" panose="020F0502020204030204" pitchFamily="34" charset="0"/>
                <a:ea typeface="Times New Roman" panose="02020603050405020304" pitchFamily="18" charset="0"/>
                <a:cs typeface="Arial" panose="020B0604020202020204" pitchFamily="34" charset="0"/>
              </a:rPr>
              <a:t>There is a time to pursue the knowledge of facts and there is a time not to worry so much about the facts and the content and to stay focused on the process. </a:t>
            </a:r>
          </a:p>
          <a:p>
            <a:pPr algn="l"/>
            <a:endParaRPr lang="en-GB" sz="1600" dirty="0">
              <a:latin typeface="Calibri" panose="020F0502020204030204" pitchFamily="34" charset="0"/>
              <a:ea typeface="Times New Roman" panose="02020603050405020304" pitchFamily="18" charset="0"/>
              <a:cs typeface="Arial" panose="020B0604020202020204" pitchFamily="34" charset="0"/>
            </a:endParaRPr>
          </a:p>
          <a:p>
            <a:pPr algn="l"/>
            <a:r>
              <a:rPr lang="en-GB" sz="3600" dirty="0">
                <a:effectLst/>
                <a:latin typeface="Calibri" panose="020F0502020204030204" pitchFamily="34" charset="0"/>
                <a:ea typeface="Times New Roman" panose="02020603050405020304" pitchFamily="18" charset="0"/>
                <a:cs typeface="Arial" panose="020B0604020202020204" pitchFamily="34" charset="0"/>
              </a:rPr>
              <a:t>A time to pursue facts and a time to pursue process. </a:t>
            </a:r>
            <a:r>
              <a:rPr lang="en-GB"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process.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00340" y="529199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- 2</a:t>
            </a:r>
          </a:p>
        </p:txBody>
      </p:sp>
      <p:pic>
        <p:nvPicPr>
          <p:cNvPr id="4" name="Picture 3" descr="Graphical user interface, text, chat or text message&#10;&#10;Description automatically generated">
            <a:extLst>
              <a:ext uri="{FF2B5EF4-FFF2-40B4-BE49-F238E27FC236}">
                <a16:creationId xmlns:a16="http://schemas.microsoft.com/office/drawing/2014/main" id="{50DB161D-6F9D-4DD9-8A6E-1A8B656E7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75" y="725176"/>
            <a:ext cx="3424945" cy="5129941"/>
          </a:xfrm>
          <a:prstGeom prst="rect">
            <a:avLst/>
          </a:prstGeom>
          <a:ln w="38100">
            <a:solidFill>
              <a:schemeClr val="bg1"/>
            </a:solidFill>
          </a:ln>
        </p:spPr>
      </p:pic>
    </p:spTree>
    <p:extLst>
      <p:ext uri="{BB962C8B-B14F-4D97-AF65-F5344CB8AC3E}">
        <p14:creationId xmlns:p14="http://schemas.microsoft.com/office/powerpoint/2010/main" val="51141781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137737"/>
            <a:ext cx="7750619" cy="4377530"/>
          </a:xfrm>
          <a:solidFill>
            <a:schemeClr val="bg1">
              <a:alpha val="87843"/>
            </a:schemeClr>
          </a:solidFill>
          <a:ln w="38100">
            <a:solidFill>
              <a:schemeClr val="tx1"/>
            </a:solidFill>
          </a:ln>
          <a:effectLst/>
        </p:spPr>
        <p:txBody>
          <a:bodyPr>
            <a:normAutofit/>
          </a:bodyPr>
          <a:lstStyle/>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work primarily at staying out of triangles or at least being detriangled. But frankly, there is a time to purposefully create triangles.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inform everybody openly and work primarily for openness and there is a time just to keep one's own counsel.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84145" y="5623515"/>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- 3</a:t>
            </a:r>
          </a:p>
        </p:txBody>
      </p:sp>
      <p:pic>
        <p:nvPicPr>
          <p:cNvPr id="10" name="Picture 9" descr="A person wearing a white lab coat&#10;&#10;Description automatically generated with low confidence">
            <a:extLst>
              <a:ext uri="{FF2B5EF4-FFF2-40B4-BE49-F238E27FC236}">
                <a16:creationId xmlns:a16="http://schemas.microsoft.com/office/drawing/2014/main" id="{5AD838F5-F183-4D3A-8601-1B4F93237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79" y="1531620"/>
            <a:ext cx="3496390" cy="3589765"/>
          </a:xfrm>
          <a:prstGeom prst="rect">
            <a:avLst/>
          </a:prstGeom>
          <a:ln w="38100">
            <a:solidFill>
              <a:schemeClr val="bg1"/>
            </a:solidFill>
          </a:ln>
        </p:spPr>
      </p:pic>
    </p:spTree>
    <p:extLst>
      <p:ext uri="{BB962C8B-B14F-4D97-AF65-F5344CB8AC3E}">
        <p14:creationId xmlns:p14="http://schemas.microsoft.com/office/powerpoint/2010/main" val="249380303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094308"/>
          </a:xfrm>
          <a:solidFill>
            <a:schemeClr val="bg1">
              <a:alpha val="87843"/>
            </a:schemeClr>
          </a:solidFill>
          <a:ln w="38100">
            <a:solidFill>
              <a:schemeClr val="tx1"/>
            </a:solidFill>
          </a:ln>
          <a:effectLst/>
        </p:spPr>
        <p:txBody>
          <a:bodyPr>
            <a:normAutofit/>
          </a:bodyPr>
          <a:lstStyle/>
          <a:p>
            <a:pPr algn="l"/>
            <a:endParaRPr lang="en-GB" sz="900" dirty="0">
              <a:effectLst/>
              <a:latin typeface="Calibri" panose="020F0502020204030204" pitchFamily="34" charset="0"/>
              <a:ea typeface="Times New Roman" panose="02020603050405020304" pitchFamily="18" charset="0"/>
              <a:cs typeface="Arial" panose="020B0604020202020204" pitchFamily="34" charset="0"/>
            </a:endParaRPr>
          </a:p>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600" dirty="0">
                <a:effectLst/>
                <a:latin typeface="Calibri" panose="020F0502020204030204" pitchFamily="34" charset="0"/>
                <a:ea typeface="Times New Roman" panose="02020603050405020304" pitchFamily="18" charset="0"/>
                <a:cs typeface="Arial" panose="020B0604020202020204" pitchFamily="34" charset="0"/>
              </a:rPr>
              <a:t>You understand I don't have answers to this. What I'm trying to suggest is it's one's resiliency to move between the extremes and to recognize that there are times in life where either extreme is appropriate.</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653857" y="522315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- 4</a:t>
            </a:r>
          </a:p>
        </p:txBody>
      </p:sp>
      <p:pic>
        <p:nvPicPr>
          <p:cNvPr id="4" name="Picture 3" descr="A blue book cover&#10;&#10;Description automatically generated with low confidence">
            <a:extLst>
              <a:ext uri="{FF2B5EF4-FFF2-40B4-BE49-F238E27FC236}">
                <a16:creationId xmlns:a16="http://schemas.microsoft.com/office/drawing/2014/main" id="{13534046-5901-4DAB-8514-09CA14B778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144" y="709149"/>
            <a:ext cx="3394176" cy="5077121"/>
          </a:xfrm>
          <a:prstGeom prst="rect">
            <a:avLst/>
          </a:prstGeom>
          <a:ln w="38100">
            <a:solidFill>
              <a:schemeClr val="bg1"/>
            </a:solidFill>
          </a:ln>
        </p:spPr>
      </p:pic>
    </p:spTree>
    <p:extLst>
      <p:ext uri="{BB962C8B-B14F-4D97-AF65-F5344CB8AC3E}">
        <p14:creationId xmlns:p14="http://schemas.microsoft.com/office/powerpoint/2010/main" val="309638393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22420" y="1004797"/>
            <a:ext cx="7750619" cy="4531278"/>
          </a:xfrm>
          <a:solidFill>
            <a:schemeClr val="bg1">
              <a:alpha val="87843"/>
            </a:schemeClr>
          </a:solidFill>
          <a:ln w="38100">
            <a:solidFill>
              <a:schemeClr val="tx1"/>
            </a:solidFill>
          </a:ln>
          <a:effectLst/>
        </p:spPr>
        <p:txBody>
          <a:bodyPr>
            <a:normAutofit lnSpcReduction="10000"/>
          </a:bodyPr>
          <a:lstStyle/>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600" dirty="0">
                <a:effectLst/>
                <a:latin typeface="Calibri" panose="020F0502020204030204" pitchFamily="34" charset="0"/>
                <a:ea typeface="Times New Roman" panose="02020603050405020304" pitchFamily="18" charset="0"/>
                <a:cs typeface="Arial" panose="020B0604020202020204" pitchFamily="34" charset="0"/>
              </a:rPr>
              <a:t>There are times to be doggedly persistent towards one’s own goal but there is a time to be primarily sensitive to others. </a:t>
            </a:r>
          </a:p>
          <a:p>
            <a:pPr algn="l"/>
            <a:endParaRPr lang="en-GB" sz="1700" dirty="0">
              <a:latin typeface="Calibri" panose="020F0502020204030204" pitchFamily="34" charset="0"/>
              <a:ea typeface="Times New Roman" panose="02020603050405020304" pitchFamily="18" charset="0"/>
              <a:cs typeface="Arial" panose="020B0604020202020204" pitchFamily="34" charset="0"/>
            </a:endParaRPr>
          </a:p>
          <a:p>
            <a:pPr algn="l"/>
            <a:r>
              <a:rPr lang="en-GB" sz="3600" dirty="0">
                <a:effectLst/>
                <a:latin typeface="Calibri" panose="020F0502020204030204" pitchFamily="34" charset="0"/>
                <a:ea typeface="Times New Roman" panose="02020603050405020304" pitchFamily="18" charset="0"/>
                <a:cs typeface="Arial" panose="020B0604020202020204" pitchFamily="34" charset="0"/>
              </a:rPr>
              <a:t>In other words, there is a time to be insensitive or the sensitivities of others will </a:t>
            </a:r>
            <a:r>
              <a:rPr lang="en-GB" sz="3600" i="1" dirty="0">
                <a:effectLst/>
                <a:latin typeface="Calibri" panose="020F0502020204030204" pitchFamily="34" charset="0"/>
                <a:ea typeface="Times New Roman" panose="02020603050405020304" pitchFamily="18" charset="0"/>
                <a:cs typeface="Arial" panose="020B0604020202020204" pitchFamily="34" charset="0"/>
              </a:rPr>
              <a:t>entangle you</a:t>
            </a:r>
            <a:r>
              <a:rPr lang="en-GB" sz="3600" dirty="0">
                <a:effectLst/>
                <a:latin typeface="Calibri" panose="020F0502020204030204" pitchFamily="34" charset="0"/>
                <a:ea typeface="Times New Roman" panose="02020603050405020304" pitchFamily="18" charset="0"/>
                <a:cs typeface="Arial" panose="020B0604020202020204" pitchFamily="34" charset="0"/>
              </a:rPr>
              <a:t>, and you'll never be able to let go of them.</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6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727985" y="5633919"/>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- 5</a:t>
            </a:r>
          </a:p>
        </p:txBody>
      </p:sp>
      <p:pic>
        <p:nvPicPr>
          <p:cNvPr id="10" name="Picture 9" descr="A person wearing a white lab coat&#10;&#10;Description automatically generated with low confidence">
            <a:extLst>
              <a:ext uri="{FF2B5EF4-FFF2-40B4-BE49-F238E27FC236}">
                <a16:creationId xmlns:a16="http://schemas.microsoft.com/office/drawing/2014/main" id="{ADA75486-5F1B-453B-9212-2102C797F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479" y="1531620"/>
            <a:ext cx="3496390" cy="3589765"/>
          </a:xfrm>
          <a:prstGeom prst="rect">
            <a:avLst/>
          </a:prstGeom>
          <a:ln w="38100">
            <a:solidFill>
              <a:schemeClr val="bg1"/>
            </a:solidFill>
          </a:ln>
        </p:spPr>
      </p:pic>
    </p:spTree>
    <p:extLst>
      <p:ext uri="{BB962C8B-B14F-4D97-AF65-F5344CB8AC3E}">
        <p14:creationId xmlns:p14="http://schemas.microsoft.com/office/powerpoint/2010/main" val="160174112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20291"/>
          </a:xfrm>
          <a:solidFill>
            <a:schemeClr val="bg1">
              <a:alpha val="87843"/>
            </a:schemeClr>
          </a:solidFill>
          <a:ln w="38100">
            <a:solidFill>
              <a:schemeClr val="tx1"/>
            </a:solidFill>
          </a:ln>
          <a:effectLst/>
        </p:spPr>
        <p:txBody>
          <a:bodyPr>
            <a:normAutofit/>
          </a:bodyPr>
          <a:lstStyle/>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work primarily at avoiding polarization but sometimes there is a time to just stiff-arm. </a:t>
            </a:r>
          </a:p>
          <a:p>
            <a:pPr algn="l"/>
            <a:endParaRPr lang="en-GB" sz="1600" dirty="0">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just go ahead and brush the tackler aside.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be a non-anxious support and there is a time to be a challenger.</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569450" y="5716618"/>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- 6</a:t>
            </a:r>
          </a:p>
        </p:txBody>
      </p:sp>
      <p:pic>
        <p:nvPicPr>
          <p:cNvPr id="6" name="Picture 5">
            <a:extLst>
              <a:ext uri="{FF2B5EF4-FFF2-40B4-BE49-F238E27FC236}">
                <a16:creationId xmlns:a16="http://schemas.microsoft.com/office/drawing/2014/main" id="{6A4A032A-A93B-4655-9B41-26559D8E3450}"/>
              </a:ext>
            </a:extLst>
          </p:cNvPr>
          <p:cNvPicPr>
            <a:picLocks noChangeAspect="1"/>
          </p:cNvPicPr>
          <p:nvPr/>
        </p:nvPicPr>
        <p:blipFill>
          <a:blip r:embed="rId2"/>
          <a:stretch>
            <a:fillRect/>
          </a:stretch>
        </p:blipFill>
        <p:spPr>
          <a:xfrm>
            <a:off x="211682" y="694197"/>
            <a:ext cx="3554276" cy="5303980"/>
          </a:xfrm>
          <a:prstGeom prst="rect">
            <a:avLst/>
          </a:prstGeom>
        </p:spPr>
      </p:pic>
    </p:spTree>
    <p:extLst>
      <p:ext uri="{BB962C8B-B14F-4D97-AF65-F5344CB8AC3E}">
        <p14:creationId xmlns:p14="http://schemas.microsoft.com/office/powerpoint/2010/main" val="307647792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a:bodyPr>
          <a:lstStyle/>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be decisive and there is a time to out fumble and purposefully not get stuck with the responsibility.</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2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do things yourself and there is a time to avoid taking responsibility.</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2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act sure and display lots of confidence and there is a time to admit limitations.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569450" y="5765381"/>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- 7</a:t>
            </a:r>
          </a:p>
        </p:txBody>
      </p:sp>
      <p:pic>
        <p:nvPicPr>
          <p:cNvPr id="10" name="Picture 9" descr="A person wearing a white lab coat&#10;&#10;Description automatically generated with low confidence">
            <a:extLst>
              <a:ext uri="{FF2B5EF4-FFF2-40B4-BE49-F238E27FC236}">
                <a16:creationId xmlns:a16="http://schemas.microsoft.com/office/drawing/2014/main" id="{06506741-4649-4581-8334-489638895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79" y="1531620"/>
            <a:ext cx="3496390" cy="3589765"/>
          </a:xfrm>
          <a:prstGeom prst="rect">
            <a:avLst/>
          </a:prstGeom>
          <a:ln w="38100">
            <a:solidFill>
              <a:schemeClr val="bg1"/>
            </a:solidFill>
          </a:ln>
        </p:spPr>
      </p:pic>
    </p:spTree>
    <p:extLst>
      <p:ext uri="{BB962C8B-B14F-4D97-AF65-F5344CB8AC3E}">
        <p14:creationId xmlns:p14="http://schemas.microsoft.com/office/powerpoint/2010/main" val="233588292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lnSpcReduction="10000"/>
          </a:bodyPr>
          <a:lstStyle/>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be playful and there is a time to stay serious.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7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There is a time to work primarily at being self-protective and there is a time to be vulnerable.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Lastly, there is a time to just go on your own authority and there is a time to rely primarily on tradition.</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653857" y="570376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- 8</a:t>
            </a:r>
          </a:p>
        </p:txBody>
      </p:sp>
      <p:pic>
        <p:nvPicPr>
          <p:cNvPr id="4" name="Picture 3">
            <a:extLst>
              <a:ext uri="{FF2B5EF4-FFF2-40B4-BE49-F238E27FC236}">
                <a16:creationId xmlns:a16="http://schemas.microsoft.com/office/drawing/2014/main" id="{E55E4291-B626-416B-806A-3B935121CEDE}"/>
              </a:ext>
            </a:extLst>
          </p:cNvPr>
          <p:cNvPicPr>
            <a:picLocks noChangeAspect="1"/>
          </p:cNvPicPr>
          <p:nvPr/>
        </p:nvPicPr>
        <p:blipFill>
          <a:blip r:embed="rId2"/>
          <a:stretch>
            <a:fillRect/>
          </a:stretch>
        </p:blipFill>
        <p:spPr>
          <a:xfrm>
            <a:off x="197918" y="737382"/>
            <a:ext cx="3645724" cy="5383235"/>
          </a:xfrm>
          <a:prstGeom prst="rect">
            <a:avLst/>
          </a:prstGeom>
        </p:spPr>
      </p:pic>
    </p:spTree>
    <p:extLst>
      <p:ext uri="{BB962C8B-B14F-4D97-AF65-F5344CB8AC3E}">
        <p14:creationId xmlns:p14="http://schemas.microsoft.com/office/powerpoint/2010/main" val="229354729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fontScale="92500" lnSpcReduction="10000"/>
          </a:bodyPr>
          <a:lstStyle/>
          <a:p>
            <a:pPr algn="l"/>
            <a:endParaRPr lang="en-GB" sz="13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Now as a summing up comment on everything. These are not methods. These are not techniques. This is not data. There is no right answer to any of these. All one can say is to the extent you commit your life to working at your own self-differentiation you are more likely to make the right decision along all of these continuums.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3200" dirty="0">
                <a:effectLst/>
                <a:latin typeface="Calibri" panose="020F0502020204030204" pitchFamily="34" charset="0"/>
                <a:ea typeface="Times New Roman" panose="02020603050405020304" pitchFamily="18" charset="0"/>
                <a:cs typeface="Arial" panose="020B0604020202020204" pitchFamily="34" charset="0"/>
              </a:rPr>
              <a:t>And </a:t>
            </a:r>
            <a:r>
              <a:rPr lang="en-GB" sz="3200">
                <a:effectLst/>
                <a:latin typeface="Calibri" panose="020F0502020204030204" pitchFamily="34" charset="0"/>
                <a:ea typeface="Times New Roman" panose="02020603050405020304" pitchFamily="18" charset="0"/>
                <a:cs typeface="Arial" panose="020B0604020202020204" pitchFamily="34" charset="0"/>
              </a:rPr>
              <a:t>with that, </a:t>
            </a:r>
            <a:r>
              <a:rPr lang="en-GB" sz="3200" dirty="0">
                <a:effectLst/>
                <a:latin typeface="Calibri" panose="020F0502020204030204" pitchFamily="34" charset="0"/>
                <a:ea typeface="Times New Roman" panose="02020603050405020304" pitchFamily="18" charset="0"/>
                <a:cs typeface="Arial" panose="020B0604020202020204" pitchFamily="34" charset="0"/>
              </a:rPr>
              <a:t>the lesson is ended.”</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486033" y="5703762"/>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THERE IS A TIME - 9</a:t>
            </a:r>
          </a:p>
        </p:txBody>
      </p:sp>
      <p:pic>
        <p:nvPicPr>
          <p:cNvPr id="10" name="Picture 9" descr="A person wearing a white lab coat&#10;&#10;Description automatically generated with low confidence">
            <a:extLst>
              <a:ext uri="{FF2B5EF4-FFF2-40B4-BE49-F238E27FC236}">
                <a16:creationId xmlns:a16="http://schemas.microsoft.com/office/drawing/2014/main" id="{5CBED242-94E2-4913-81B1-2BAE82E7E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79" y="1531620"/>
            <a:ext cx="3496390" cy="3589765"/>
          </a:xfrm>
          <a:prstGeom prst="rect">
            <a:avLst/>
          </a:prstGeom>
          <a:ln w="38100">
            <a:solidFill>
              <a:schemeClr val="bg1"/>
            </a:solidFill>
          </a:ln>
        </p:spPr>
      </p:pic>
    </p:spTree>
    <p:extLst>
      <p:ext uri="{BB962C8B-B14F-4D97-AF65-F5344CB8AC3E}">
        <p14:creationId xmlns:p14="http://schemas.microsoft.com/office/powerpoint/2010/main" val="33696456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a:bodyPr>
          <a:lstStyle/>
          <a:p>
            <a:pPr algn="l"/>
            <a:endParaRPr lang="en-GB" sz="1300" dirty="0">
              <a:effectLst/>
              <a:latin typeface="Calibri" panose="020F0502020204030204" pitchFamily="34" charset="0"/>
              <a:ea typeface="Times New Roman" panose="02020603050405020304" pitchFamily="18" charset="0"/>
              <a:cs typeface="Arial" panose="020B0604020202020204" pitchFamily="34" charset="0"/>
            </a:endParaRPr>
          </a:p>
          <a:p>
            <a:r>
              <a:rPr lang="en-US" sz="3600" dirty="0">
                <a:effectLst/>
                <a:latin typeface="Calibri" panose="020F0502020204030204" pitchFamily="34" charset="0"/>
                <a:ea typeface="Calibri" panose="020F0502020204030204" pitchFamily="34" charset="0"/>
                <a:cs typeface="Times New Roman" panose="02020603050405020304" pitchFamily="18" charset="0"/>
              </a:rPr>
              <a:t>Edwin H. Friedman (1994) </a:t>
            </a:r>
          </a:p>
          <a:p>
            <a:r>
              <a:rPr lang="en-US" sz="3600" dirty="0">
                <a:effectLst/>
                <a:latin typeface="Calibri" panose="020F0502020204030204" pitchFamily="34" charset="0"/>
                <a:ea typeface="Calibri" panose="020F0502020204030204" pitchFamily="34" charset="0"/>
                <a:cs typeface="Times New Roman" panose="02020603050405020304" pitchFamily="18" charset="0"/>
              </a:rPr>
              <a:t>Leadership </a:t>
            </a:r>
            <a:r>
              <a:rPr lang="en-US" sz="3600" dirty="0">
                <a:latin typeface="Calibri" panose="020F0502020204030204" pitchFamily="34" charset="0"/>
                <a:ea typeface="Calibri" panose="020F0502020204030204" pitchFamily="34" charset="0"/>
                <a:cs typeface="Times New Roman" panose="02020603050405020304" pitchFamily="18" charset="0"/>
              </a:rPr>
              <a:t>T</a:t>
            </a:r>
            <a:r>
              <a:rPr lang="en-US" sz="3600" dirty="0">
                <a:effectLst/>
                <a:latin typeface="Calibri" panose="020F0502020204030204" pitchFamily="34" charset="0"/>
                <a:ea typeface="Calibri" panose="020F0502020204030204" pitchFamily="34" charset="0"/>
                <a:cs typeface="Times New Roman" panose="02020603050405020304" pitchFamily="18" charset="0"/>
              </a:rPr>
              <a:t>hrough Self-Differentiation</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3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endParaRPr>
          </a:p>
          <a:p>
            <a:r>
              <a:rPr lang="en-GB" sz="3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www.youtube.com/watch?v=nM-sUuQUCac&amp;t=1236s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2600" dirty="0">
                <a:latin typeface="Calibri" panose="020F0502020204030204" pitchFamily="34" charset="0"/>
                <a:ea typeface="Calibri" panose="020F0502020204030204" pitchFamily="34" charset="0"/>
                <a:cs typeface="Times New Roman" panose="02020603050405020304" pitchFamily="18" charset="0"/>
              </a:rPr>
              <a:t>‘There is a Time’ - </a:t>
            </a:r>
            <a:r>
              <a:rPr lang="en-GB" sz="2600" dirty="0">
                <a:effectLst/>
                <a:latin typeface="Calibri" panose="020F0502020204030204" pitchFamily="34" charset="0"/>
                <a:ea typeface="Calibri" panose="020F0502020204030204" pitchFamily="34" charset="0"/>
                <a:cs typeface="Times New Roman" panose="02020603050405020304" pitchFamily="18" charset="0"/>
              </a:rPr>
              <a:t>min. 136:55</a:t>
            </a: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558197" y="570214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REFERENCE </a:t>
            </a:r>
          </a:p>
        </p:txBody>
      </p:sp>
      <p:pic>
        <p:nvPicPr>
          <p:cNvPr id="6" name="Picture 5">
            <a:extLst>
              <a:ext uri="{FF2B5EF4-FFF2-40B4-BE49-F238E27FC236}">
                <a16:creationId xmlns:a16="http://schemas.microsoft.com/office/drawing/2014/main" id="{5CE0C250-07E2-4F01-BFE8-708FBF513CAB}"/>
              </a:ext>
            </a:extLst>
          </p:cNvPr>
          <p:cNvPicPr>
            <a:picLocks noChangeAspect="1"/>
          </p:cNvPicPr>
          <p:nvPr/>
        </p:nvPicPr>
        <p:blipFill>
          <a:blip r:embed="rId3"/>
          <a:stretch>
            <a:fillRect/>
          </a:stretch>
        </p:blipFill>
        <p:spPr>
          <a:xfrm>
            <a:off x="250457" y="735872"/>
            <a:ext cx="3401863" cy="5066215"/>
          </a:xfrm>
          <a:prstGeom prst="rect">
            <a:avLst/>
          </a:prstGeom>
        </p:spPr>
      </p:pic>
    </p:spTree>
    <p:extLst>
      <p:ext uri="{BB962C8B-B14F-4D97-AF65-F5344CB8AC3E}">
        <p14:creationId xmlns:p14="http://schemas.microsoft.com/office/powerpoint/2010/main" val="134217162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lnSpcReduction="10000"/>
          </a:bodyPr>
          <a:lstStyle/>
          <a:p>
            <a:pPr algn="l"/>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2400" dirty="0">
                <a:effectLst/>
                <a:latin typeface="Calibri" panose="020F0502020204030204" pitchFamily="34" charset="0"/>
                <a:ea typeface="Calibri" panose="020F0502020204030204" pitchFamily="34" charset="0"/>
                <a:cs typeface="Times New Roman" panose="02020603050405020304" pitchFamily="18" charset="0"/>
              </a:rPr>
              <a:t>Ten years after his death, Edwin Friedman's best-selling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A Failure of Nerve</a:t>
            </a:r>
            <a:r>
              <a:rPr lang="en-US" sz="2400" dirty="0">
                <a:effectLst/>
                <a:latin typeface="Calibri" panose="020F0502020204030204" pitchFamily="34" charset="0"/>
                <a:ea typeface="Calibri" panose="020F0502020204030204" pitchFamily="34" charset="0"/>
                <a:cs typeface="Times New Roman" panose="02020603050405020304" pitchFamily="18" charset="0"/>
              </a:rPr>
              <a:t> continues to offer insights into leadership that are more urgently needed than ever, and this revised, anniversary edition is essential reading for all leaders, be they parents or presidents, corporate executives or educators, religious superiors or coaches, healers or generals, managers or clergy.</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2400" dirty="0">
                <a:effectLst/>
                <a:latin typeface="Calibri" panose="020F0502020204030204" pitchFamily="34" charset="0"/>
                <a:ea typeface="Calibri" panose="020F0502020204030204" pitchFamily="34" charset="0"/>
                <a:cs typeface="Times New Roman" panose="02020603050405020304" pitchFamily="18" charset="0"/>
              </a:rPr>
              <a:t>“Ed Friedman was one of our most brilliant, original, and provocative thinkers across the fields of therapy, ministry, and organizational leadership."</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Calibri" panose="020F0502020204030204" pitchFamily="34" charset="0"/>
                <a:ea typeface="Calibri" panose="020F0502020204030204" pitchFamily="34" charset="0"/>
                <a:cs typeface="Times New Roman" panose="02020603050405020304" pitchFamily="18" charset="0"/>
              </a:rPr>
              <a:t>—Professor William J. Doherty, Director, Marriage and Family Therapy Program, University of Minnesota</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3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558197" y="570214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BOOK REFERENCES</a:t>
            </a:r>
          </a:p>
        </p:txBody>
      </p:sp>
      <p:pic>
        <p:nvPicPr>
          <p:cNvPr id="6" name="Picture 5">
            <a:extLst>
              <a:ext uri="{FF2B5EF4-FFF2-40B4-BE49-F238E27FC236}">
                <a16:creationId xmlns:a16="http://schemas.microsoft.com/office/drawing/2014/main" id="{5CE0C250-07E2-4F01-BFE8-708FBF513CAB}"/>
              </a:ext>
            </a:extLst>
          </p:cNvPr>
          <p:cNvPicPr>
            <a:picLocks noChangeAspect="1"/>
          </p:cNvPicPr>
          <p:nvPr/>
        </p:nvPicPr>
        <p:blipFill>
          <a:blip r:embed="rId2"/>
          <a:stretch>
            <a:fillRect/>
          </a:stretch>
        </p:blipFill>
        <p:spPr>
          <a:xfrm>
            <a:off x="250457" y="735872"/>
            <a:ext cx="3401863" cy="5066215"/>
          </a:xfrm>
          <a:prstGeom prst="rect">
            <a:avLst/>
          </a:prstGeom>
        </p:spPr>
      </p:pic>
    </p:spTree>
    <p:extLst>
      <p:ext uri="{BB962C8B-B14F-4D97-AF65-F5344CB8AC3E}">
        <p14:creationId xmlns:p14="http://schemas.microsoft.com/office/powerpoint/2010/main" val="134486058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4135902" y="1036042"/>
            <a:ext cx="7750619" cy="4636475"/>
          </a:xfrm>
          <a:solidFill>
            <a:schemeClr val="bg1">
              <a:alpha val="87843"/>
            </a:schemeClr>
          </a:solidFill>
          <a:ln w="38100">
            <a:solidFill>
              <a:schemeClr val="tx1"/>
            </a:solidFill>
          </a:ln>
          <a:effectLst/>
        </p:spPr>
        <p:txBody>
          <a:bodyPr>
            <a:normAutofit lnSpcReduction="10000"/>
          </a:bodyPr>
          <a:lstStyle/>
          <a:p>
            <a:pPr algn="l"/>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2400" dirty="0">
                <a:effectLst/>
                <a:latin typeface="Calibri" panose="020F0502020204030204" pitchFamily="34" charset="0"/>
                <a:ea typeface="Times New Roman" panose="02020603050405020304" pitchFamily="18" charset="0"/>
                <a:cs typeface="Arial" panose="020B0604020202020204" pitchFamily="34" charset="0"/>
              </a:rPr>
              <a:t>Friedman, E.H. (1991) Mischief, Mystery and Paradox: Bowen Theory and Therapy, in The Myth of the Shiksa and Other Essays (2008), Church Publishing: New York</a:t>
            </a:r>
          </a:p>
          <a:p>
            <a:pPr algn="l"/>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l"/>
            <a:r>
              <a:rPr lang="en-US" sz="2400" dirty="0">
                <a:effectLst/>
                <a:latin typeface="Calibri" panose="020F0502020204030204" pitchFamily="34" charset="0"/>
                <a:ea typeface="Times New Roman" panose="02020603050405020304" pitchFamily="18" charset="0"/>
                <a:cs typeface="Arial" panose="020B0604020202020204" pitchFamily="34" charset="0"/>
              </a:rPr>
              <a:t>Friedman, E.H. (1999) A Failure of Nerve: Leadership in the Age of the Quick Fix, New York: Church Publishing, Inc.</a:t>
            </a:r>
          </a:p>
          <a:p>
            <a:pPr algn="l"/>
            <a:endParaRPr lang="en-US" sz="1500" dirty="0">
              <a:latin typeface="Calibri" panose="020F0502020204030204" pitchFamily="34" charset="0"/>
              <a:ea typeface="Times New Roman" panose="02020603050405020304" pitchFamily="18" charset="0"/>
              <a:cs typeface="Arial" panose="020B0604020202020204" pitchFamily="34" charset="0"/>
            </a:endParaRPr>
          </a:p>
          <a:p>
            <a:pPr algn="l"/>
            <a:r>
              <a:rPr lang="en-US" sz="2400" dirty="0">
                <a:effectLst/>
                <a:latin typeface="Calibri" panose="020F0502020204030204" pitchFamily="34" charset="0"/>
                <a:ea typeface="Times New Roman" panose="02020603050405020304" pitchFamily="18" charset="0"/>
                <a:cs typeface="Arial" panose="020B0604020202020204" pitchFamily="34" charset="0"/>
              </a:rPr>
              <a:t>Friedman, E.H. (2007) A Failure of Nerve: Leadership in the Age of the Quick Fix, 10</a:t>
            </a:r>
            <a:r>
              <a:rPr lang="en-US" sz="2400" baseline="30000" dirty="0">
                <a:effectLst/>
                <a:latin typeface="Calibri" panose="020F0502020204030204" pitchFamily="34" charset="0"/>
                <a:ea typeface="Times New Roman" panose="02020603050405020304" pitchFamily="18" charset="0"/>
                <a:cs typeface="Arial" panose="020B0604020202020204" pitchFamily="34" charset="0"/>
              </a:rPr>
              <a:t>th</a:t>
            </a:r>
            <a:r>
              <a:rPr lang="en-US" sz="2400" dirty="0">
                <a:effectLst/>
                <a:latin typeface="Calibri" panose="020F0502020204030204" pitchFamily="34" charset="0"/>
                <a:ea typeface="Times New Roman" panose="02020603050405020304" pitchFamily="18" charset="0"/>
                <a:cs typeface="Arial" panose="020B0604020202020204" pitchFamily="34" charset="0"/>
              </a:rPr>
              <a:t> Anniversary Edition: Revised, New York: Seabury Books</a:t>
            </a:r>
          </a:p>
          <a:p>
            <a:pPr algn="l"/>
            <a:endParaRPr lang="en-US" sz="1500" dirty="0">
              <a:effectLst/>
              <a:latin typeface="Calibri" panose="020F0502020204030204" pitchFamily="34" charset="0"/>
              <a:ea typeface="Times New Roman" panose="02020603050405020304" pitchFamily="18" charset="0"/>
              <a:cs typeface="Arial" panose="020B0604020202020204" pitchFamily="34" charset="0"/>
            </a:endParaRPr>
          </a:p>
          <a:p>
            <a:pPr algn="l"/>
            <a:r>
              <a:rPr lang="en-US" sz="2400" dirty="0">
                <a:latin typeface="Calibri" panose="020F0502020204030204" pitchFamily="34" charset="0"/>
                <a:ea typeface="Times New Roman" panose="02020603050405020304" pitchFamily="18" charset="0"/>
                <a:cs typeface="Arial" panose="020B0604020202020204" pitchFamily="34" charset="0"/>
              </a:rPr>
              <a:t>Friedman, E.H. (1985) Generation to Generation: Family Process in Church and Synagogue, The Guildford Press: New York, London</a:t>
            </a:r>
          </a:p>
          <a:p>
            <a:pPr algn="l"/>
            <a:endParaRPr lang="en-US" sz="2400" dirty="0">
              <a:latin typeface="Calibri" panose="020F0502020204030204" pitchFamily="34" charset="0"/>
              <a:ea typeface="Times New Roman" panose="02020603050405020304" pitchFamily="18" charset="0"/>
              <a:cs typeface="Arial" panose="020B0604020202020204" pitchFamily="34" charset="0"/>
            </a:endParaRPr>
          </a:p>
          <a:p>
            <a:pPr algn="l"/>
            <a:endParaRPr lang="en-GB" sz="24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Footer Placeholder 6">
            <a:extLst>
              <a:ext uri="{FF2B5EF4-FFF2-40B4-BE49-F238E27FC236}">
                <a16:creationId xmlns:a16="http://schemas.microsoft.com/office/drawing/2014/main" id="{503909A8-4F88-4FB3-AF8C-A10B7B49C0ED}"/>
              </a:ext>
            </a:extLst>
          </p:cNvPr>
          <p:cNvSpPr>
            <a:spLocks noGrp="1"/>
          </p:cNvSpPr>
          <p:nvPr>
            <p:ph type="ftr" sz="quarter" idx="11"/>
          </p:nvPr>
        </p:nvSpPr>
        <p:spPr>
          <a:xfrm>
            <a:off x="6558197" y="5702140"/>
            <a:ext cx="2714707" cy="563118"/>
          </a:xfrm>
        </p:spPr>
        <p:txBody>
          <a:bodyPr>
            <a:normAutofit fontScale="925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alpha val="80000"/>
                  </a:prstClr>
                </a:solidFill>
                <a:effectLst/>
                <a:uLnTx/>
                <a:uFillTx/>
                <a:latin typeface="Calibri" panose="020F0502020204030204"/>
                <a:ea typeface="+mn-ea"/>
                <a:cs typeface="+mn-cs"/>
              </a:rPr>
              <a:t>www.patricktomlinson.com</a:t>
            </a:r>
          </a:p>
        </p:txBody>
      </p:sp>
      <p:sp>
        <p:nvSpPr>
          <p:cNvPr id="11" name="Title 1">
            <a:extLst>
              <a:ext uri="{FF2B5EF4-FFF2-40B4-BE49-F238E27FC236}">
                <a16:creationId xmlns:a16="http://schemas.microsoft.com/office/drawing/2014/main" id="{6D254DDF-C3EA-4630-B39A-2A76BEBB5CCC}"/>
              </a:ext>
            </a:extLst>
          </p:cNvPr>
          <p:cNvSpPr>
            <a:spLocks noGrp="1"/>
          </p:cNvSpPr>
          <p:nvPr>
            <p:ph type="title"/>
          </p:nvPr>
        </p:nvSpPr>
        <p:spPr>
          <a:xfrm>
            <a:off x="3882384" y="234282"/>
            <a:ext cx="7750620" cy="770515"/>
          </a:xfrm>
          <a:noFill/>
          <a:ln>
            <a:noFill/>
          </a:ln>
        </p:spPr>
        <p:txBody>
          <a:bodyPr>
            <a:normAutofit/>
          </a:bodyPr>
          <a:lstStyle/>
          <a:p>
            <a:pPr algn="ctr"/>
            <a:r>
              <a:rPr lang="en-GB" sz="3200" b="1" dirty="0"/>
              <a:t>BOOK REFERENCES</a:t>
            </a:r>
          </a:p>
        </p:txBody>
      </p:sp>
      <p:pic>
        <p:nvPicPr>
          <p:cNvPr id="10" name="Picture 9">
            <a:extLst>
              <a:ext uri="{FF2B5EF4-FFF2-40B4-BE49-F238E27FC236}">
                <a16:creationId xmlns:a16="http://schemas.microsoft.com/office/drawing/2014/main" id="{BCDA6C00-013A-47E1-B7F1-54F0ABB0D436}"/>
              </a:ext>
            </a:extLst>
          </p:cNvPr>
          <p:cNvPicPr>
            <a:picLocks noChangeAspect="1"/>
          </p:cNvPicPr>
          <p:nvPr/>
        </p:nvPicPr>
        <p:blipFill>
          <a:blip r:embed="rId2"/>
          <a:stretch>
            <a:fillRect/>
          </a:stretch>
        </p:blipFill>
        <p:spPr>
          <a:xfrm>
            <a:off x="211682" y="694197"/>
            <a:ext cx="3554276" cy="5303980"/>
          </a:xfrm>
          <a:prstGeom prst="rect">
            <a:avLst/>
          </a:prstGeom>
        </p:spPr>
      </p:pic>
    </p:spTree>
    <p:extLst>
      <p:ext uri="{BB962C8B-B14F-4D97-AF65-F5344CB8AC3E}">
        <p14:creationId xmlns:p14="http://schemas.microsoft.com/office/powerpoint/2010/main" val="167003854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1199</Words>
  <Application>Microsoft Office PowerPoint</Application>
  <PresentationFormat>Widescreen</PresentationFormat>
  <Paragraphs>114</Paragraphs>
  <Slides>16</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Calibri Light</vt:lpstr>
      <vt:lpstr>Symbol</vt:lpstr>
      <vt:lpstr>Times New Roman</vt:lpstr>
      <vt:lpstr>Wingdings</vt:lpstr>
      <vt:lpstr>Office Theme</vt:lpstr>
      <vt:lpstr>1_Office Theme</vt:lpstr>
      <vt:lpstr>PowerPoint Presentation</vt:lpstr>
      <vt:lpstr>EDWIN H. FRIEDMAN </vt:lpstr>
      <vt:lpstr>SELF-DIFFERENTIATION </vt:lpstr>
      <vt:lpstr>SELF-DIFFERENTIATION </vt:lpstr>
      <vt:lpstr>THERE IS A TIME - 1</vt:lpstr>
      <vt:lpstr>THERE IS A TIME - 2</vt:lpstr>
      <vt:lpstr>THERE IS A TIME - 3</vt:lpstr>
      <vt:lpstr>THERE IS A TIME - 4</vt:lpstr>
      <vt:lpstr>THERE IS A TIME - 5</vt:lpstr>
      <vt:lpstr>THERE IS A TIME - 6</vt:lpstr>
      <vt:lpstr>THERE IS A TIME - 7</vt:lpstr>
      <vt:lpstr>THERE IS A TIME - 8</vt:lpstr>
      <vt:lpstr>THERE IS A TIME - 9</vt:lpstr>
      <vt:lpstr>REFERENCE </vt:lpstr>
      <vt:lpstr>BOOK REFERENCES</vt:lpstr>
      <vt:lpstr>BOOK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patrick</dc:creator>
  <cp:lastModifiedBy>patrick patrick</cp:lastModifiedBy>
  <cp:revision>16</cp:revision>
  <dcterms:created xsi:type="dcterms:W3CDTF">2020-10-31T15:23:10Z</dcterms:created>
  <dcterms:modified xsi:type="dcterms:W3CDTF">2021-08-27T18:53:08Z</dcterms:modified>
</cp:coreProperties>
</file>