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7"/>
  </p:notesMasterIdLst>
  <p:sldIdLst>
    <p:sldId id="2020" r:id="rId3"/>
    <p:sldId id="2110" r:id="rId4"/>
    <p:sldId id="2111" r:id="rId5"/>
    <p:sldId id="2138" r:id="rId6"/>
    <p:sldId id="2021" r:id="rId7"/>
    <p:sldId id="2035" r:id="rId8"/>
    <p:sldId id="2045" r:id="rId9"/>
    <p:sldId id="2145" r:id="rId10"/>
    <p:sldId id="2144" r:id="rId11"/>
    <p:sldId id="2044" r:id="rId12"/>
    <p:sldId id="2036" r:id="rId13"/>
    <p:sldId id="2167" r:id="rId14"/>
    <p:sldId id="2168" r:id="rId15"/>
    <p:sldId id="2170" r:id="rId16"/>
    <p:sldId id="2075" r:id="rId17"/>
    <p:sldId id="2042" r:id="rId18"/>
    <p:sldId id="2038" r:id="rId19"/>
    <p:sldId id="2039" r:id="rId20"/>
    <p:sldId id="2040" r:id="rId21"/>
    <p:sldId id="2041" r:id="rId22"/>
    <p:sldId id="2147" r:id="rId23"/>
    <p:sldId id="2043" r:id="rId24"/>
    <p:sldId id="2148" r:id="rId25"/>
    <p:sldId id="2022" r:id="rId26"/>
    <p:sldId id="2047" r:id="rId27"/>
    <p:sldId id="2150" r:id="rId28"/>
    <p:sldId id="2124" r:id="rId29"/>
    <p:sldId id="2172" r:id="rId30"/>
    <p:sldId id="2051" r:id="rId31"/>
    <p:sldId id="2158" r:id="rId32"/>
    <p:sldId id="2023" r:id="rId33"/>
    <p:sldId id="2125" r:id="rId34"/>
    <p:sldId id="2174" r:id="rId35"/>
    <p:sldId id="2175" r:id="rId36"/>
    <p:sldId id="2176" r:id="rId37"/>
    <p:sldId id="2048" r:id="rId38"/>
    <p:sldId id="2152" r:id="rId39"/>
    <p:sldId id="2154" r:id="rId40"/>
    <p:sldId id="2050" r:id="rId41"/>
    <p:sldId id="2156" r:id="rId42"/>
    <p:sldId id="2025" r:id="rId43"/>
    <p:sldId id="2052" r:id="rId44"/>
    <p:sldId id="2054" r:id="rId45"/>
    <p:sldId id="2160" r:id="rId46"/>
    <p:sldId id="2055" r:id="rId47"/>
    <p:sldId id="2162" r:id="rId48"/>
    <p:sldId id="2103" r:id="rId49"/>
    <p:sldId id="2164" r:id="rId50"/>
    <p:sldId id="2026" r:id="rId51"/>
    <p:sldId id="2056" r:id="rId52"/>
    <p:sldId id="2057" r:id="rId53"/>
    <p:sldId id="2058" r:id="rId54"/>
    <p:sldId id="2059" r:id="rId55"/>
    <p:sldId id="2060" r:id="rId56"/>
    <p:sldId id="2062" r:id="rId57"/>
    <p:sldId id="2063" r:id="rId58"/>
    <p:sldId id="2064" r:id="rId59"/>
    <p:sldId id="2182" r:id="rId60"/>
    <p:sldId id="2065" r:id="rId61"/>
    <p:sldId id="2066" r:id="rId62"/>
    <p:sldId id="2068" r:id="rId63"/>
    <p:sldId id="2069" r:id="rId64"/>
    <p:sldId id="2070" r:id="rId65"/>
    <p:sldId id="2178" r:id="rId66"/>
    <p:sldId id="2027" r:id="rId67"/>
    <p:sldId id="2179" r:id="rId68"/>
    <p:sldId id="2180" r:id="rId69"/>
    <p:sldId id="2072" r:id="rId70"/>
    <p:sldId id="2188" r:id="rId71"/>
    <p:sldId id="2183" r:id="rId72"/>
    <p:sldId id="2184" r:id="rId73"/>
    <p:sldId id="2186" r:id="rId74"/>
    <p:sldId id="2074" r:id="rId75"/>
    <p:sldId id="2028" r:id="rId76"/>
    <p:sldId id="2076" r:id="rId77"/>
    <p:sldId id="2077" r:id="rId78"/>
    <p:sldId id="2029" r:id="rId79"/>
    <p:sldId id="2078" r:id="rId80"/>
    <p:sldId id="2079" r:id="rId81"/>
    <p:sldId id="2080" r:id="rId82"/>
    <p:sldId id="2105" r:id="rId83"/>
    <p:sldId id="2107" r:id="rId84"/>
    <p:sldId id="2106" r:id="rId85"/>
    <p:sldId id="2108" r:id="rId86"/>
    <p:sldId id="2109" r:id="rId87"/>
    <p:sldId id="2121" r:id="rId88"/>
    <p:sldId id="2081" r:id="rId89"/>
    <p:sldId id="2082" r:id="rId90"/>
    <p:sldId id="2112" r:id="rId91"/>
    <p:sldId id="2113" r:id="rId92"/>
    <p:sldId id="2114" r:id="rId93"/>
    <p:sldId id="2115" r:id="rId94"/>
    <p:sldId id="2192" r:id="rId95"/>
    <p:sldId id="2116" r:id="rId96"/>
    <p:sldId id="2117" r:id="rId97"/>
    <p:sldId id="2127" r:id="rId98"/>
    <p:sldId id="2129" r:id="rId99"/>
    <p:sldId id="2190" r:id="rId100"/>
    <p:sldId id="2193" r:id="rId101"/>
    <p:sldId id="2119" r:id="rId102"/>
    <p:sldId id="2131" r:id="rId103"/>
    <p:sldId id="2120" r:id="rId104"/>
    <p:sldId id="2132" r:id="rId105"/>
    <p:sldId id="2031" r:id="rId106"/>
    <p:sldId id="2093" r:id="rId107"/>
    <p:sldId id="2143" r:id="rId108"/>
    <p:sldId id="2092" r:id="rId109"/>
    <p:sldId id="2091" r:id="rId110"/>
    <p:sldId id="2139" r:id="rId111"/>
    <p:sldId id="2140" r:id="rId112"/>
    <p:sldId id="2141" r:id="rId113"/>
    <p:sldId id="2100" r:id="rId114"/>
    <p:sldId id="2101" r:id="rId115"/>
    <p:sldId id="2033" r:id="rId116"/>
    <p:sldId id="2094" r:id="rId117"/>
    <p:sldId id="2133" r:id="rId118"/>
    <p:sldId id="2095" r:id="rId119"/>
    <p:sldId id="2134" r:id="rId120"/>
    <p:sldId id="2096" r:id="rId121"/>
    <p:sldId id="2135" r:id="rId122"/>
    <p:sldId id="2097" r:id="rId123"/>
    <p:sldId id="2136" r:id="rId124"/>
    <p:sldId id="2099" r:id="rId125"/>
    <p:sldId id="2137" r:id="rId1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369" y="3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microsoft.com/office/2016/11/relationships/changesInfo" Target="changesInfos/changesInfo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patrick" userId="3836d81ad406ae59" providerId="LiveId" clId="{2C760A13-8ED6-4332-8689-224FFC2F5B38}"/>
    <pc:docChg chg="undo redo custSel addSld delSld modSld sldOrd addMainMaster delMainMaster">
      <pc:chgData name="patrick patrick" userId="3836d81ad406ae59" providerId="LiveId" clId="{2C760A13-8ED6-4332-8689-224FFC2F5B38}" dt="2026-03-18T16:11:32.882" v="4613" actId="6549"/>
      <pc:docMkLst>
        <pc:docMk/>
      </pc:docMkLst>
      <pc:sldChg chg="addSp delSp modSp mod">
        <pc:chgData name="patrick patrick" userId="3836d81ad406ae59" providerId="LiveId" clId="{2C760A13-8ED6-4332-8689-224FFC2F5B38}" dt="2026-03-18T15:35:38.689" v="4612" actId="1076"/>
        <pc:sldMkLst>
          <pc:docMk/>
          <pc:sldMk cId="3201533452" sldId="2055"/>
        </pc:sldMkLst>
        <pc:spChg chg="mod">
          <ac:chgData name="patrick patrick" userId="3836d81ad406ae59" providerId="LiveId" clId="{2C760A13-8ED6-4332-8689-224FFC2F5B38}" dt="2026-03-18T15:35:30.015" v="4611" actId="14100"/>
          <ac:spMkLst>
            <pc:docMk/>
            <pc:sldMk cId="3201533452" sldId="2055"/>
            <ac:spMk id="3" creationId="{994B093F-336A-E073-9331-39A143FF5E93}"/>
          </ac:spMkLst>
        </pc:spChg>
        <pc:picChg chg="mod">
          <ac:chgData name="patrick patrick" userId="3836d81ad406ae59" providerId="LiveId" clId="{2C760A13-8ED6-4332-8689-224FFC2F5B38}" dt="2026-03-18T15:35:38.689" v="4612" actId="1076"/>
          <ac:picMkLst>
            <pc:docMk/>
            <pc:sldMk cId="3201533452" sldId="2055"/>
            <ac:picMk id="4" creationId="{CA47327B-2CC5-1F52-38B7-BADA9BAFA870}"/>
          </ac:picMkLst>
        </pc:picChg>
      </pc:sldChg>
      <pc:sldChg chg="modSp mod">
        <pc:chgData name="patrick patrick" userId="3836d81ad406ae59" providerId="LiveId" clId="{2C760A13-8ED6-4332-8689-224FFC2F5B38}" dt="2026-03-18T16:11:32.882" v="4613" actId="6549"/>
        <pc:sldMkLst>
          <pc:docMk/>
          <pc:sldMk cId="877007460" sldId="2137"/>
        </pc:sldMkLst>
        <pc:spChg chg="mod">
          <ac:chgData name="patrick patrick" userId="3836d81ad406ae59" providerId="LiveId" clId="{2C760A13-8ED6-4332-8689-224FFC2F5B38}" dt="2026-03-18T16:11:32.882" v="4613" actId="6549"/>
          <ac:spMkLst>
            <pc:docMk/>
            <pc:sldMk cId="877007460" sldId="2137"/>
            <ac:spMk id="3" creationId="{F9EFA11C-D6A0-CA09-CA26-79BB4BCA92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7FD5D-B4C3-40B1-97B9-E2089B67C18E}" type="datetimeFigureOut">
              <a:rPr lang="en-US" smtClean="0"/>
              <a:t>3/18/2026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2879B-A4B1-4EA0-AB60-9370CE6B62C3}" type="slidenum">
              <a:rPr lang="en-US" smtClean="0"/>
              <a:t>‹#›</a:t>
            </a:fld>
            <a:endParaRPr lang="en-US" dirty="0"/>
          </a:p>
        </p:txBody>
      </p:sp>
    </p:spTree>
    <p:extLst>
      <p:ext uri="{BB962C8B-B14F-4D97-AF65-F5344CB8AC3E}">
        <p14:creationId xmlns:p14="http://schemas.microsoft.com/office/powerpoint/2010/main" val="1176673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C3D0-3487-5D9C-859B-63B837CFC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2D9A5-A41D-B77B-3E40-705288D68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41C69-085B-92D0-0F9B-747B63CDD13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7BF5BFC-53B1-6BB9-7708-F96E1A02EF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763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0DB6-6FB3-A763-0F74-D836D9833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28809-A904-B73F-7021-A32935F0E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A4F7D-827C-22FA-5779-50D1CD61483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F34653-6676-E887-D493-7ED39D6797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35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980A-296B-4FA6-25DF-DD98ED20D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746D2-2BB5-EAA8-5BF4-668FD01C7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737914-2926-C6A8-C27F-B1EF1F551C3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2C4351-1436-1F3D-EFDA-ED619E4C4A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561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E076F-C863-01FC-348C-A57770997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81930-624D-C0C2-097D-56D1F033E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819BC-3370-D11C-ADEF-112F8387AD6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62A96C-4A05-6377-CF62-25B410F5CE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529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1965A-EC38-CDB3-DA40-B222F81E5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EF465D-3DD9-8403-9230-C1B659A64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4537C-D993-C4E5-BD98-B4269F5CD8B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C42493-DEEB-3BAF-E83F-9AF7F01B77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046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DDB33-A23E-74BD-394D-6D8195B56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11E5D-25DE-6261-7457-F6FF0AB00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80717-0B59-E961-FF71-75670FF8000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BE51C4E-42CB-63D9-83A9-1B1BDF9671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0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8993-F25C-9542-388F-45A2DFDEF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9B5AF4-EC0B-E8CA-DCA5-DB528DBE9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EF6A0-B692-0BD3-E947-D992922CEB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7EDFEFA-11BB-D1E8-BB51-697BFF05A5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820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7233-58CF-3BBB-FCD5-6ABCD99FF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5ED4F-372A-FA7B-0F07-69E126243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B00DD-9D72-C8F9-62F1-9F70160E1F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92D0F1-51E1-5328-EBD7-87EA0B2A65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521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79886-C53B-3168-65DE-5BC60F3D14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A62BA-E461-B5D7-ACD3-C22FE08EA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ADF7B-8D26-8DC8-AD32-7641E90F61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92E22B-4536-B3BA-6F4A-92573986BB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799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9AE10-1452-26C5-C9C7-A44E2CD8F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F80DA-1306-0891-54D7-A57E1536C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E9F9E-4E74-2202-CC53-A5A8AC1FE0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A469A6B-0FCB-8BE0-4A17-D3021D31D3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154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2FA99-8F91-E62D-FB1F-5F1426E68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354E4-19A1-4683-A4CF-456ED03DBE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F7D8A-E11C-0F44-DEA1-F3749C364D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21425C-29AA-C04B-8F38-9B64F1498B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026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C165-C915-0D27-C3C3-FE49E27C8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47F2D-DD7C-1EF0-5D31-D740CDA122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08983-E27D-7EBA-C066-B00F5AC311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4C4C95E-E98F-01A6-749F-21F4DA552A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319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5B8EF-F961-265B-2078-E69149CFD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16A4A-D664-4AAF-B543-B06FA27499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558B3-6148-4AFD-7E13-4DAE5A7E78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E21948F-99B0-F9B0-C8B1-EFBB49AAE7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474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D7E66-B2F3-8DB8-F2BA-4CAC71818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80976-6137-A4D9-6498-BA1A0E18DF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D5664-3695-A3EC-0E95-D8DAC8F0A4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F5085E-EF87-7D28-4CE5-A967695F11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2793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02FE5-E789-74D8-FB55-2BDAF08B3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97D66-4FB9-9C37-8A90-255F65F25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1444B-E050-1EC8-3CF5-1579F580743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48A93A-648F-93A3-BE3B-52D58EE8B2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3410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84E3-6753-BC04-6463-DA56E1157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CD14C-FAE0-8F93-B266-FA87B68FC3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A7CF2-2528-5E47-72C6-E5F643A103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A6472DD-5B08-6B9A-1556-188185EBBE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125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3B32-6521-16F4-BAB3-F4AEF9486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C7895-A4FE-E8C3-6ADA-C43EE5C16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BACDA-00F4-271B-0805-B2E6C3059A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A92755-5160-2F33-3892-CFA7926F30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4370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694D4-61A9-0D6D-E041-21DC36876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29F91-54C9-3367-E36C-5395E345D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5FB51-153D-CCDD-E7E9-E623271B6A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3FFA7A-E4F6-DA1A-99EC-D97C1C628A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258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B93CA-CCAF-0138-632B-400BDA1BE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CA364-EE85-F6FB-0DFC-891DB02D5F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A7BE8-1E8B-E891-CE1F-B38627EC89A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D28E968-5DC9-FDD2-0F69-E51A2B0DDE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467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E2F07-729B-F32C-8D0A-C07B9F50C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D208F0-B30A-8B10-8E13-08280BCE8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BFFAB-3008-7373-79E6-D0470F0691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31ACB2-4C45-1461-8783-3F331333DD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462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09397-58BF-04BA-8B2E-099ED276F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43530-DE55-6912-FDD7-F72E163D6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58A38-DEF7-74FC-78A3-0224D05D1D3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1A8DCB-B74A-A89E-8E5B-97D2E198C5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840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5CA01-D5F6-B187-2C02-2BE8DDC7C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10EBBF-F106-086D-7EDF-7B7EAE8601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710F5-1585-EFA1-BACD-7C4EFB8FD8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D2C17D-0428-85E3-DB94-FBA3E128B3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4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E4354-9B8C-B318-8980-830418FDF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27B77-6791-67F4-93E7-701D089CC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5E7A10-C292-8893-6D20-1824484018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A8327AB-5DEC-303F-8710-79E73DE5D2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7826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0C32D-66D8-3D49-3BB8-AA98ADF37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37503-F9E7-5D35-7643-0D5BB1F0D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DE67F-B75C-48BF-F0CE-516113E8E57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F59C25-0017-6366-6CE7-31CF4C6FBD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59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2BCB0-DC16-85B5-DCF3-DB5179522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FE8BE-C86D-2424-EE56-EDEACFB96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4A768-84EC-C1E2-994A-1E33AC608D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D16A59-121D-5CA1-9EB9-D8F5097FFE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203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50E6A-B7D6-BA0A-1373-4A586D37E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0AA30-0715-EC38-F440-1ECAC59A57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AFBA1-2015-1286-D9E2-DFB4A7A4DCF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D822CA9-992E-6528-91D4-CE4ADC08B4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060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4DD0B-8B0D-1862-8F97-3730090C5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9D49B-AA8C-52BA-4FED-3DD12D079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EEEFD-234F-AF08-0A5C-D2A632DD3E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625C79-B658-907D-9DD2-68131A5719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152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E1DC1-A58D-7D63-3ABD-D9AAC9F48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C3721-A5E3-06EC-7A30-7719AF202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BF248-9D0B-F748-92FD-28A5EF1874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A83BA4-E357-1FE8-1A6D-D3DA8DAF4F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526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5CBFE-DAF8-B007-7324-A3113ADD0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599D3-864B-0B30-D38E-EFD84D14D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1A10D-866C-C8D5-7D0F-1ABF4B62389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0797F5-2F04-1030-261D-2F80DA4AAB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505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D5CC0-5769-DBDD-3CB7-37D9E864F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381AA-5C5F-36F8-6B74-A315FFB96E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F2850-76CC-C297-9790-80306DC138A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D22AC8-AA10-84C2-0822-BA3AEBE0EF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274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B4845-4539-E1DE-3B99-192357ED3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4A19C-5569-54B4-21BB-E27404DADD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E1EE23-7C35-D93D-E048-36B162B78D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6B63A86-282F-73DD-8314-1C93A23A0E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4402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5164A-F617-355E-153E-59DF7821D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CB262-2661-52B7-68B3-D7DBBCB1AD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C7086C-8B40-3C65-EF2F-BA08B00B832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6CA3FF-003C-19D2-D560-BA1077617B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9662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4A599-13BE-446A-9345-415AF4CBE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EA3C2-E0AA-CF8A-4032-31D8C08488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3B8BED-A154-94CE-F5F6-6D0B6FBDB3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685F13-7ACF-1CA8-2364-EB30B24958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9019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2D25A-8855-01C6-A130-C1A8BE0D8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48BBF-0F83-212C-3D8A-80754DA3A2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4BC509-A1CE-6A77-64B0-AF3183872B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9D5D80-04B3-AFBC-A81B-5886DA2A61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211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FAAB6-911A-B00D-AD7E-61A26DE0C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C61C5-99B5-D85D-109F-A1D9B1EEB7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79F2BF-933F-43C8-F37E-D617421567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011503-ECA1-4CAE-72E3-24EC7F0CBF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800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A73D5-E53C-6542-340B-9377B2883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03753-A27C-E804-8D58-D9369F116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55CBF-EDC8-989C-681D-EDD04F1A70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223433D-71D1-C4CD-0655-E3D34D9138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237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FB787-2261-C688-3DE3-67ADE1ABA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02F71-09A7-F63D-A401-B018CDE21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B977A-F42D-D999-5C55-A6447B4859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951CB7-898D-E258-9F81-4B99893AEE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7804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7A32F-AA8E-7B47-E07B-4DE77303F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E28E7-8ACF-AC54-3DB4-53D6C4ACCC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E355D-04F0-CB56-F3D0-C0268C87AC3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3054BE-2D7A-F75F-0D7B-1A9773B497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4057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723B5-5C26-FD8E-E5AA-963225FD6F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54741-CEAE-AB5F-47B9-1B90EF697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4BF29-D518-BE6F-E57B-BC9A0607EF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A2E4044-EDF7-D60F-89E1-5BE8A69E2A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122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37A63-5069-8FFD-D05B-FF18AEF8E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A4D79D-39BC-909A-B328-920A15B2E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4A53E-1739-ECD1-ADD0-28C03DEEC0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5171E3-3BA1-6A35-B49F-0050798453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3267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D2C29-2F9F-CE22-5CA2-F73AB458D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B0D43-819B-8198-531D-89DF2DC8E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A004E0-D3C0-6841-1C9E-EBF9D23187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D5E6A4-C7D8-93AE-376D-6CD1D2A4DC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8547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24AE4-DFA1-3E81-1AB8-3096D28E2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D6ABE-4503-FF27-4E7C-5E7CE6D73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F167D-770E-B9AB-DF3F-4DE601F03E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71932D4-4069-E525-6863-4D57752443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21948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CA5C-A075-C200-D6FA-5A4517129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96917-74CA-E03D-768B-5F20AAB1B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DFEAE-62C8-E923-24BB-550D338CF1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702C93-4E73-CF88-2076-F8F08C63FE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898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C64F-B8DD-DDF3-6A9C-C5FB3EFDC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979EE-17C5-5A8C-DE64-C2BE2ADF26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6640B-45EF-4821-1F6D-6B367C0849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574AAA-AEEC-43EB-08FB-2AAA87FC3C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0571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1FD94-128A-0B4F-C6AF-481309F61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0C429-C654-E7B7-729E-9AF043148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0C48A-2758-C6ED-28DB-20B19C1C17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5B853F-8837-8A14-7B7B-DBC88B6771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4322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3F302-CD18-E1E6-E072-50C48C63D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40715-1013-30B0-80DA-569CE61B4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4E9F0A-10B8-3CD7-661C-7568C5C2F9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E04F3FC-53DF-286D-A648-0B56F5EFD1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1255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73ECE-2175-27E5-4D2A-C0DFB4432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5E6E7-B75F-072E-091C-07418D4AF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025C75-7F10-891E-D7B4-EC29BCBF3F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FDED38-2261-D0DF-84FB-BD020D51F9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0940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E8D68-FBC6-B2A7-6619-F66E60C89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1013C-0A17-E15F-3CAE-FE4725F4A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D0A3F-5A88-4953-5D82-03D201167D3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38CEFB-7467-7530-098D-090F4C094C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16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5DCB5-19BB-AE89-7921-DB17EEDEC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B0DC4-57EF-D870-C2AB-4D9944278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2582C-3774-220E-C182-401F51402A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6220588-1F6F-50DB-019F-68936A55E7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6053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7284F-A4F4-7B8B-49FE-BA95A8253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32892-E266-515C-7FBE-AC8A89109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DB341-B338-5005-4093-7A217C47B7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1A63AE-4CF7-EF0F-0A5B-5A7517171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53609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2A76-CFA8-B548-D80A-1343C1B66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21FF0-B32A-BBB9-8589-F1EC08A72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66920-2AC4-C09A-A616-27DE0C06AC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10B4B4D-14F3-3745-CA25-62343F5209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296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5C356-FD36-5B6F-B0F3-D1E6E1CBA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1747B-608B-1E9E-F57F-AAB7AAD59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6A40B-C601-A125-8E98-D54709D6CA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B3EF8EA-42B9-04C3-DEE9-F1DBABD162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5067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3A940-0F56-3BAC-51B6-412EF4354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329B9-9E5F-B847-AA77-735B4CE061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880B2-6D25-BA79-799E-7310802DCB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61A96D-137F-F10C-D327-0AC7F66FE5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13766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77C22-9EC5-D008-083C-501BE825E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D8B38-E513-108A-06B3-A859C8855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9C5B4-DA28-4A34-4B93-CFA75A1397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BDD6C9-F7A6-3BDC-5AF3-F836D3DE67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4156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DDE84-D4AD-C309-94C5-5151BF2BE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CF99B-5DB4-EF6D-54A3-E5674F8F2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2D9CB-1515-A76A-9794-DD7BE3BD86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FF331A-FF8B-EE61-71E6-0E614B888C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5781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C6C28-8D54-95AF-472A-8B17A29C1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03A7B-C5B1-3666-5324-52F1BE82E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E77C00-1FB2-859A-6A9C-2D98C517A9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4FD2CA-080A-60E8-1D42-13F71DACE9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057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072EB-AFF5-1524-F2C5-BF21B4DC9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36836-51BB-B8AF-2765-27FC83102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FC8AD-225C-0C65-E96E-DE472DCAA30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AB8F1E-0D2A-83EE-0E92-A4168E537F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5734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0BB17-E30E-E047-82D7-B0E6E8638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92288-5226-396B-8808-8ED1B2D0D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476F2-9001-9AFA-EFF7-4C3173F999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7E6EA0-E565-8C6E-E41A-908E79261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0972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ADB63-BCCA-B230-DFEC-79813110A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F64A4-9075-36D1-1DA3-F05BCBDC2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04F13-F4AC-9D33-0FFC-173A3D694A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2CC4DC8-172E-5EDB-8916-C95EC72B5A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7108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B5EDE-1D45-9E8A-F974-B24719D14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FD6E8-BD45-DD4F-CBAC-D1EA066310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BE320-7E6D-5C08-3177-C22E260E99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2B3902-761F-3F96-D998-5DB2984EC5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16072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BFD23-3D8D-52D0-7C93-1F35C3B34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3BD74-D9E1-9805-2D60-6CC975E19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6D86B-F429-BB12-A5D9-6E2580E7A1C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17D9A2-8DAB-C1C2-5B4C-A591799E14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3302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25E9F-7DE1-2A0D-8824-2FA070C7A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29E8A-6D6D-2245-0C22-E6CCC97D4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0B048B-6749-E087-A76A-6A51E04630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660B77-BB5A-2DEC-9DDF-3DE3FCE168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1906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30149-C9AA-6837-388E-9261B8BAB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D1586-7891-48E7-D90F-DC85436DA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CC4AD6-10F4-4224-5191-AC6C85B9738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D9DE478-F618-7159-DCEA-32D5AEFD5F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3250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5285A-F88C-D987-2152-C34B88E44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20ADD-A8A0-D134-A789-6A7177BD8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17D9E-5B37-1A40-6CF9-7448B62732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08414ED-41C4-090A-D11F-124A578E96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6402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BEC52-9425-10DE-1CB0-7AA20ECE3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AF0C0-4B3C-6A84-4AA1-340494B1D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12991-F315-AA20-8CDB-3AE79C97665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585843-DCC4-34FB-451B-E614EAB79F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3376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967B6-5DDD-5276-0E2A-BB9252AF0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7B5E3-5D02-DE51-AB50-141831167F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77CC3F-2B46-D1DB-5140-A26359BC9D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18488E-A738-6148-FE7A-4550891D04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89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98C0-DD9E-36C3-38E2-31657256E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F15E0-DDF7-AD17-FEBA-54B35A6D1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F041F-1139-F0CC-4D1A-3453109BB9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96DC9BD-6C2D-AE32-D888-5640DADE14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06611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AD351-85E2-51FA-B20B-08D4C0B9D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7E195-EA95-7D50-9A0A-630AA2C1B0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ADF3E-CF8E-B968-5C0B-600E470AB4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B37253A-BC71-79EF-70DD-A5D7DF6471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445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8AE4-2B0C-9931-3B55-073514767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EDD1A-CFC1-4507-E95F-67B8EB64A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C3D23-C8D1-3BA1-80C6-92C30ED1E6B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FDB1C6-F065-57AB-DDC1-FFEFAD9810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5345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EA15-6E09-3FBC-D896-67D5C6219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E588C-A1D0-5267-8D86-053AE90D4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F6728-B2D1-3117-A8E8-AEA637F506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2B9B70-56F0-30C0-3C98-9E31B3EDBE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5193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30DF-1310-3CCC-87F2-F3308EA2D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73BC3-21F0-CA13-00AA-BECF29212D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03A71-AE76-FC9B-4439-7B2473F968D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C8F2F8D-04B1-E29B-AA3E-EB46E7FCC6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0682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82060-010F-2B93-B329-D29100D83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9490E-5B41-FC48-5E9F-186A142E2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7D3D5-A9B0-9256-1C58-2B3C07251B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306B21A-DFBC-F3D4-154D-E9FD7170EA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2374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D52C-C376-067C-E5F5-1FCF92050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0BF72-808E-F1D8-CAE4-A478E8EAC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4C7A0-582A-EDA6-F50E-18E81D05E5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95B457-8F80-B1DB-1046-13DA98CE76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9628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452F8-598D-8322-20F0-255BBAB6C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08473-A530-A7B2-BE4D-433872FD6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8AAA7-10AE-09C7-91DD-FF74F23F06F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9CDAAEF-1DA4-A464-98CA-7B961BE44C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4445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070E-34A7-2FAD-1EF5-F19A07DDE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1D609-D9E9-8C7E-8FED-34E369F1F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2B11AA-5145-20FC-DE5C-3334A33396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5E4D099-7056-3C34-8F19-FFDE06F431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9231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57BFD-37E9-CD32-317B-60A365573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B4789-0394-2B47-44E8-719FF978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9C1BA8-8E7C-6B13-2AE4-4F0DEB8302F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40BD3D-12A0-4214-2B50-CA188180E7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0582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24497-9BF3-8013-13A7-E1B1E63DB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E3F75-F0E8-B735-17A0-AAE4DB325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42010-02CB-5C1E-00D5-8B1464EE97C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BAA79B-3E42-2D9B-08AE-E835A49AAB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2527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CC1F-2E2C-6170-0A56-B43059AB1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B299A3-665B-3A0A-BD89-1EAD791BAB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2E723-FE91-E3B1-4AF2-10C7A7FD5FA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6744A81-A3C9-28EB-F5B9-566FBDA295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3581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A6DFD-98B7-418F-F3F9-2990FA182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176A0-DA6B-AFCC-C809-AF01F8F9F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73B9C-14CB-859E-D412-877D6C6665A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0C24F1-F622-D13E-6FB9-D24D3311BE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03165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EB351-4C91-0207-8BB5-3075911B6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27E7C-4FD1-4583-6713-37BECF1B17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1BE40-44A8-6AA3-D6C8-307581F82D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D4E9179-33E1-DEAB-0D72-483EF5FDBC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6850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23796-09EF-FF20-CF84-95E3B4CA8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29D0D-F9E4-D7D3-39AE-6A9E55703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7806E-8929-5988-0581-4DEB35259FC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19E742-C439-B9CF-A4CF-B8E6AC802E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6357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1868-F5BD-1ABF-0569-55980966F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1AF3B-25B9-2053-B1F4-5D7A097C7E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EFCAE-C4DD-EBD4-A30A-AF2EAD3F50C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88EB978-49BF-514D-C4B8-1DFE7BFCBD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26131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D8837-496B-5E35-17CB-48BC43F50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10D61-8BEF-6738-55BE-57548796EA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D39DE-0387-8E56-5C38-DFA3CA76B6E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2D8ACB-6531-BFD9-DBA0-A7692DAD84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92989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D7C1F-78FF-C772-CBDA-3B68B3F59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444BC-FAD3-5B32-7A1A-0F4D218E22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689F3-D864-1BFA-AF3D-FB0C9D6A1F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C2A1E3-6745-0385-BD44-1E752E9ABE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9271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6A215-C344-873E-8DD7-C61360B9F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4D99B-79AD-955E-D2E5-6366BA3B4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9D2A5-50DE-0AC5-8567-70FF516B7E3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BAE338-42DC-817E-8AFE-79BE47FD56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2166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2B2F6-ECA0-A158-3AFC-B77A5B274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352D9-C3A9-6ED0-F024-F393062F8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9EEB8-1F3D-48DB-14FF-874D7FDE98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AC24E23-04F7-26D3-4C71-C55B708E80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1054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E242-2855-14BC-4011-ACA36BAFA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C9D7F-4EB9-754B-BB29-80A4EC196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6BCA56-2749-3946-4057-29B38AF0CE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0622A3-B5EE-7D12-3960-C7A0A9A218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9955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68A04-5852-931C-3F82-32A178254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FA8D8-FABE-E3CB-8252-953C7E1EB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1C96B-C880-536A-2B25-C3AD459FFFD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9AFBC6-C9CC-4054-4731-58474831DF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8693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68AB2-A00A-FD21-96C7-AF2574609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46F96-862C-3534-9344-5A8C2A0AC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CAEC-CCEC-7B19-3FC5-875E86DE91C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5BF7F7A-8A5D-0136-429A-FD05BCEF20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91523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DA4DD-83C8-9E2B-2152-D3F858C2B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33286-CECB-AA9B-37A5-A3A29D1270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56F60-03D1-649B-4DCA-6A82391DCA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BF59F4-1AD7-66AA-82CE-A25B3C90B7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6398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63108-7FB2-25D1-1840-F5BEA5AF4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F0F94-5CAE-B8F8-A710-3B5EA498B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04776-16C6-96E5-8481-6A483AA553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098FE0-1F9B-FA6F-03BC-04DF0994ED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0225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0BA3F-8C2E-5788-9424-0DF0AC756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8ADF8-BC11-8322-B52A-58559DBF5E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40A25-25AC-063A-02CD-7262F09FB7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BE4C77-650E-5135-0FF3-DCCCCB6C6A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7116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5E463-3EA8-D090-9762-9A6D4A087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E04E7-1CDE-DC98-B6EF-7C167AF4D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C21A8-9C42-E7C3-12C4-EBFF20CB25E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9CD40A-827C-1F16-9342-2D98D1157D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3340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357F-4758-F82A-C4C1-272B3DC01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A37F5-9ED9-4D63-35A5-DA6B45C88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0AD8D-FA2D-0FDC-CA94-991C3F30DE2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F9FB713-3598-20B8-E613-8A08CD73EB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7549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6691-94B0-9415-8CE3-A84F11B39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C62BF-D662-20A8-F338-7A762D792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C3389-4451-9D19-765A-96804FB0DD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AB8BD3-8364-FD60-A505-2C4EED4A6F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57566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52630-EEFF-9B98-DE17-4383DB82F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22A3B-52CB-CE26-C74D-9A8910ACE2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F0FDD-E360-1ED1-6CAF-9180CD15A5D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F070D50-25CE-6CC4-51EC-AB8632A565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9755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6419A-B977-FD01-7631-327928C00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36DEF-25B3-623B-4C6B-B9D716F8A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0C803-FDD9-3C26-C846-6ED904FB84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C8B8D2-CCBB-B77B-76F4-6F59C51C3C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81431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A6930-AA6B-304D-A8DF-E7BD61375E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92D8E-31B3-3CE1-D366-BF5BF835F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A4907-43CF-09CD-702B-849369B8BE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E3924CE-C029-3F6F-F581-25C4B40E5F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510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633C-C0BC-3C46-A79A-1024CBB27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9C066-2FF1-5D53-8221-7DE15FB2EB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832EA-E27A-1EFA-A7CD-4887247592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9A4D167-FE4E-1CE6-F953-407E09D699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405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9156D-0045-5226-3151-EFE365C2C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58F7B-74C3-E136-9D65-8223553AD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25FC7-F2B3-D048-3181-F84B3728B0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5EC73DA-F98D-DD23-CBF5-FFFB566CA5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5332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2A0DF-3369-7565-91C1-AECCF06A1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B7130-27DD-4B78-3EEF-CBA4FC1F9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AAF67-790A-6139-2E53-8E2F30B032E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85D645-4519-0BF1-AC8F-7FD985C59D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3363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11C86-BF98-DFC4-6A13-1DBC902F3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4E97B-5E85-D8CF-BF01-2A1CABDB77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F95F2-F574-3B65-C213-837D9F8D3B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C6199A-9B76-B034-DA9D-3D95DF2E7A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456768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4A8B-E9BE-E6D4-A55B-521228CEC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2CBE50-4867-3AD2-1D99-5EC20130B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C3ACA-7B5D-FB28-2B67-A9CD9C5824D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A0E32B-480F-23D1-1366-7665BFCDC3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1429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EE27C-3DEC-B34C-8A24-197B0662F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7AD88-8935-20CC-7D17-6E73B959B5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A0C1CD-CE6B-2898-D6F0-0C1F5246FF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30ECC40-CDD4-FC39-F2BD-639A4EEEAD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40403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4E5DF-8DE5-BA7C-0F2E-BC6D4528A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C15BA-5BBF-73E4-BE78-880E2AB78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9B497C-D281-72C9-08BD-3AA2EF69E89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011FCB9-B542-A337-37DC-D07E7BA667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8501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51C5B-5121-CB28-331A-F9194EB31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15162F-174A-DEBE-5A9F-125B849DB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48E5C-1184-C632-4AAC-A3C496E259E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2746F9D-2A57-A13E-37D7-189C72B152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8287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A3CE5-A4EF-682F-8D77-70903FA13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6289D-E931-6BE0-6E8A-DF16B0D14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80F259-FA29-2EC7-8EB7-3409676C53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D84401-CE7F-D75C-F9E9-507F4C5B66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99819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2CFF0-6049-B7DD-5EBD-DF6351B3C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05BEB-03DB-31DF-DA9C-5D2BF2F95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6B0FC-5993-9F31-0C1E-4FCECF7F651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006073-3DB4-D3AA-D809-81C898AECA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4335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71E10-10D5-3B06-9AF0-34BCC3838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E41D3-20B1-A2C0-9851-93648B5FC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8D1015-9540-9F21-0B85-A1EA4123793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3EEBCC-EE93-5613-0157-4A2D10BCCE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03124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B0EE5-298A-37D9-0FE2-A124486C2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3C8A2-F0A4-94EE-F84C-C52E49580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BC16F-E486-DF80-D04C-E75EEA6B2E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DE2AD1-2877-47FD-066C-55CBD78C0E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1895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E8B9D-44E1-3A90-2171-74CCC645B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EBC1D-F121-DB5D-DD2A-8B3DAA462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6E517-20F6-DD8D-8FA5-776E095A56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A8C9C6-F6DD-D544-02BC-53E0EC1C86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1307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91DAD-17C4-CDE1-70E4-CE5316C7B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CDD7-31E9-C746-514B-8E582836BE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E9722-9891-A759-02FF-BC668300B2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D251D78-C167-1EF9-690B-818E999DA7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8370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865F9-2F1C-6E08-9E45-1EB4836CD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CACB1-F8B5-2C26-CD75-6BABA1D00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A29E4-A7F8-3626-6CCC-439FB498C5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C48A09-959E-6935-C87D-BBBEDB523C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2256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269F4-4541-64E2-BFA7-18FD12EB2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D0684-AB61-D96F-F054-4F993D43A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DA9B6-294D-6B81-BC6A-9D7FBDEDBEB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C251F8-573E-517A-5681-9A775DAE95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15235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21324-3CAF-E4D0-B824-5DF4D4E8E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2865E-E406-8069-71A7-68075FD79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F98A8-1EDA-18A3-2D8E-2A894BCDCD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A61D8A-2A83-DBC3-AD60-30B2DACDB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194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C985C-5256-3761-29AC-8DF86A7C7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41AD2-6997-B835-12FC-EF7683680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23A83-F984-AAE6-C0D9-BE3EF673C6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FE7935D-4235-68BC-4851-E96C6B49F1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989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DAF21-AD28-3D38-0D21-5ECB4AECB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50985-DAE9-0518-1939-16C1A5807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81BC4-5512-C496-B1BD-1C12F9379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24C6FA-9453-1159-BBA2-AF04DA450E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0779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070C-BDF1-40A7-D109-76667E389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2FF1B-68A7-62C9-9BBB-3765F4E4F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B8DA5-CB30-4FE1-1824-52AC715B13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6BEF772-881A-A92A-2E65-86A36C7BCD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70836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5A32E-4FBE-AE87-B25E-77199E9C2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DE2D51-C3ED-98FD-2C53-5E8E38A40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14D24-8760-AAF7-5FB6-2F9CD80A9D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48FD9E3-4FA6-986C-6655-6E0C89E60D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81192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18B6-38AD-F334-AC60-1616D83EC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DF6F0-E14D-842D-90C1-44A5BA2F54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98733-64F4-C49F-71E5-690F31999F9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076CA10-DF29-6A3D-3303-1C99074764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655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45C11-6C96-F39D-BAA0-D1FB9CD08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F38B8-2D1F-F055-6A24-C488E29EDB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2270A-770B-F3D0-64D9-51050DBF25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97396F-37DA-D488-3A31-99B6B6CACC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91050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050C8-9029-62E0-8F58-E48BF6A75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00156-CC13-C2D6-00A4-0314AAFC3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224E21-D7BE-D1F9-42EE-CFF74D072B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4E3C5E-492F-0E42-D941-84842C49FD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756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03D57-D00D-16F2-FF08-85AE01F69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B23EF-8E71-CA89-B150-8517CF41A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98109F-8FA4-56D0-DFDD-EF648DA2D4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E6D4A11-0590-7466-3DAD-4FF7A57979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9491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F9BA3-52C0-C6FF-3D9B-9B8FB50EB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90C5D-1BA7-45A6-6CAE-AA39E9404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99153-A1E2-645F-99A6-7F2B7DF27A0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74D13F4-A8C6-C54F-31B1-44E0D6D3E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68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286CB-889B-166A-738F-33F1FAF6CD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7A8CF7-9AEC-6A28-2021-E77786BB7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BC6D80-37D5-B42A-A7E4-DA36F77E7728}"/>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9554D322-03DD-7264-D2FB-2DBB71C556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D5FD9A-997A-9D06-3BB0-6E8F606C57A9}"/>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33398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44FD-6C39-BB94-9A77-E840375C55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5C9E8-5C9E-349C-795B-926B921CAB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928A9E-3B5D-DE04-6DC2-69CB121ECAC6}"/>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9D9D9748-4B37-39CA-AF23-81D0CA5AE3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62E850-3A49-927F-CDDA-8E5AEEF3DC2F}"/>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92419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C492-1FF1-9678-F452-4340696A90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A05920-4322-FF08-C6FC-31A0BD1965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F25794-9626-4458-D568-CD7C94E665B0}"/>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0527439B-C09F-B647-8717-26A8CD889C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7BDA1E-B934-0DA2-A305-4DCFF90A243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5171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0BBB-A424-135B-1098-A048EAEA0E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654A2-CDEA-4950-7D18-1982E8D7E7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83FF6B-53CB-E9E0-D020-C9593E5BE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82B1F6-E5D1-E620-41F9-B4A2C323F408}"/>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6" name="Footer Placeholder 5">
            <a:extLst>
              <a:ext uri="{FF2B5EF4-FFF2-40B4-BE49-F238E27FC236}">
                <a16:creationId xmlns:a16="http://schemas.microsoft.com/office/drawing/2014/main" id="{3AE9318E-C59B-85DA-730C-9D482694CB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D04B13-0785-884A-873F-B357CCBDC2B7}"/>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89326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E8902-6D9F-C9FA-A9A3-AB70695140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7B0CAC-391F-FFE5-3BE1-A639E61D1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3B75F6-68DD-0350-60E0-87D6F89179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15A4C9-0852-ED09-ABFD-6E07BA1FD0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B69A2-F252-A2DD-16C6-4531B65292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7201C8-74AD-571A-1DCE-999877125046}"/>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8" name="Footer Placeholder 7">
            <a:extLst>
              <a:ext uri="{FF2B5EF4-FFF2-40B4-BE49-F238E27FC236}">
                <a16:creationId xmlns:a16="http://schemas.microsoft.com/office/drawing/2014/main" id="{F3DE36F0-6DAF-B089-CD76-6901F0FFE7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CAADC83-3750-B64D-10D3-780ABFFE8CB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126205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E688-37F9-50AD-BF38-05B3EF8350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D9BAB4-0158-4357-A3BB-76D66D662238}"/>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4" name="Footer Placeholder 3">
            <a:extLst>
              <a:ext uri="{FF2B5EF4-FFF2-40B4-BE49-F238E27FC236}">
                <a16:creationId xmlns:a16="http://schemas.microsoft.com/office/drawing/2014/main" id="{B43B1982-C492-831B-9B31-13A96382E5E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7C675B0-A42D-263F-7527-CBD79DA8EE10}"/>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98935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8F7483-F03C-69E7-8816-1CCC71A7AF19}"/>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3" name="Footer Placeholder 2">
            <a:extLst>
              <a:ext uri="{FF2B5EF4-FFF2-40B4-BE49-F238E27FC236}">
                <a16:creationId xmlns:a16="http://schemas.microsoft.com/office/drawing/2014/main" id="{389862C2-A6B0-D772-E07B-3CADBE4C647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58A6901-F951-4DD2-AE40-A382A741BED4}"/>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493008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7331-C8E0-BDAF-21EA-AC977154B3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93683E-867C-0241-275A-C3E6937E7C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1F7E4D-4C95-C4DB-5AD3-0EF2E74D1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F053C-CB7E-7CD5-E5A2-0B45E85F94B8}"/>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6" name="Footer Placeholder 5">
            <a:extLst>
              <a:ext uri="{FF2B5EF4-FFF2-40B4-BE49-F238E27FC236}">
                <a16:creationId xmlns:a16="http://schemas.microsoft.com/office/drawing/2014/main" id="{B9C1CA7D-34CC-93C0-FD0B-31E3BE80A4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73FABE-3A4A-B319-F6BA-A31CA48CADD7}"/>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741540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EF5B-DEF1-576C-E015-4427CBBBD4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F4D4D7-FF5A-EEE1-CD9D-BF88D576F3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3B04C95-2EC7-E3C9-8027-5C815F7F0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CBDF73-276E-F635-FC19-542001AD236E}"/>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6" name="Footer Placeholder 5">
            <a:extLst>
              <a:ext uri="{FF2B5EF4-FFF2-40B4-BE49-F238E27FC236}">
                <a16:creationId xmlns:a16="http://schemas.microsoft.com/office/drawing/2014/main" id="{0C60895E-86EC-0188-122E-F7926AD0BA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4A54FF-52BB-1BEB-BAF6-7B2AF81361EF}"/>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254048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AE59-9B30-7040-5FC4-CF80F931A5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AE1685-362A-036B-D83E-DF75037541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C9983-BFC3-CB4C-BA6E-8230B6F9DA81}"/>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D6CA5BAC-ED45-E5B8-1DFA-F62F70B314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194A8A-C605-D74F-5B0B-77864F4A336A}"/>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325100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4899B2-6526-A99E-F536-3EE893C61C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ADD10D-20A4-7522-A81E-B106EDA7C5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4E31C-98AA-2BA2-560C-8C01A474B4AF}"/>
              </a:ext>
            </a:extLst>
          </p:cNvPr>
          <p:cNvSpPr>
            <a:spLocks noGrp="1"/>
          </p:cNvSpPr>
          <p:nvPr>
            <p:ph type="dt" sz="half" idx="10"/>
          </p:nvPr>
        </p:nvSpPr>
        <p:spPr/>
        <p:txBody>
          <a:body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0AFF0323-3F45-52C6-68FD-F5C420E6B6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4D0224-F0E5-AA58-E678-7136DAA8EC66}"/>
              </a:ext>
            </a:extLst>
          </p:cNvPr>
          <p:cNvSpPr>
            <a:spLocks noGrp="1"/>
          </p:cNvSpPr>
          <p:nvPr>
            <p:ph type="sldNum" sz="quarter" idx="12"/>
          </p:nvPr>
        </p:nvSpPr>
        <p:spPr/>
        <p:txBody>
          <a:bodyPr/>
          <a:lstStyle/>
          <a:p>
            <a:fld id="{E206E51A-A7A9-4263-97C5-F6F6A301F151}" type="slidenum">
              <a:rPr lang="en-US" smtClean="0"/>
              <a:t>‹#›</a:t>
            </a:fld>
            <a:endParaRPr lang="en-US" dirty="0"/>
          </a:p>
        </p:txBody>
      </p:sp>
    </p:spTree>
    <p:extLst>
      <p:ext uri="{BB962C8B-B14F-4D97-AF65-F5344CB8AC3E}">
        <p14:creationId xmlns:p14="http://schemas.microsoft.com/office/powerpoint/2010/main" val="2061852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41255-B701-46A2-B2F5-2BA16F41C96D}" type="datetime1">
              <a:rPr lang="en-US" smtClean="0"/>
              <a:t>3/18/2026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58580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086" y="582840"/>
            <a:ext cx="5627914" cy="690790"/>
          </a:xfrm>
          <a:solidFill>
            <a:srgbClr val="FFFFFF">
              <a:alpha val="74902"/>
            </a:srgbClr>
          </a:solidFill>
          <a:ln w="19050">
            <a:solidFill>
              <a:srgbClr val="92D050"/>
            </a:solidFill>
          </a:ln>
          <a:effectLst>
            <a:glow rad="63500">
              <a:schemeClr val="accent1">
                <a:satMod val="175000"/>
                <a:alpha val="40000"/>
              </a:schemeClr>
            </a:glow>
          </a:effectLst>
        </p:spPr>
        <p:txBody>
          <a:bodyPr>
            <a:normAutofit/>
          </a:bodyPr>
          <a:lstStyle>
            <a:lvl1pPr>
              <a:defRPr sz="3600" b="0" cap="none" spc="0">
                <a:ln w="0"/>
                <a:solidFill>
                  <a:schemeClr val="tx1"/>
                </a:solidFill>
                <a:effectLst>
                  <a:outerShdw blurRad="38100" dist="19050" dir="2700000" algn="tl" rotWithShape="0">
                    <a:schemeClr val="dk1">
                      <a:alpha val="40000"/>
                    </a:scheme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accent6">
              <a:lumMod val="20000"/>
              <a:lumOff val="80000"/>
              <a:alpha val="87843"/>
            </a:schemeClr>
          </a:solidFill>
          <a:ln w="19050">
            <a:solidFill>
              <a:srgbClr val="92D050"/>
            </a:solidFill>
          </a:ln>
          <a:effectLst>
            <a:glow rad="63500">
              <a:schemeClr val="accent6">
                <a:satMod val="175000"/>
                <a:alpha val="40000"/>
              </a:schemeClr>
            </a:glow>
          </a:effectLst>
        </p:spPr>
        <p:txBody>
          <a:bodyPr/>
          <a:lstStyle>
            <a:lvl1pPr marL="0" indent="0" algn="just">
              <a:lnSpc>
                <a:spcPct val="100000"/>
              </a:lnSpc>
              <a:spcBef>
                <a:spcPts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4" name="Date Placeholder 3"/>
          <p:cNvSpPr>
            <a:spLocks noGrp="1"/>
          </p:cNvSpPr>
          <p:nvPr>
            <p:ph type="dt" sz="half" idx="10"/>
          </p:nvPr>
        </p:nvSpPr>
        <p:spPr/>
        <p:txBody>
          <a:bodyPr/>
          <a:lstStyle/>
          <a:p>
            <a:fld id="{EE9D0C44-41F5-40B7-BB22-577F06E77256}" type="datetime1">
              <a:rPr lang="en-US" smtClean="0"/>
              <a:t>3/18/2026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4162134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7C705A-B93C-469B-B5DF-90E8C740F251}" type="datetime1">
              <a:rPr lang="en-US" smtClean="0"/>
              <a:t>3/18/2026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956419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726348-41F6-4EF6-B8C4-0534F6503283}" type="datetime1">
              <a:rPr lang="en-US" smtClean="0"/>
              <a:t>3/18/2026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986988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B926DE-9B4D-46F0-9F04-CA598F4301D5}" type="datetime1">
              <a:rPr lang="en-US" smtClean="0"/>
              <a:t>3/18/2026</a:t>
            </a:fld>
            <a:endParaRPr lang="en-US" dirty="0"/>
          </a:p>
        </p:txBody>
      </p:sp>
      <p:sp>
        <p:nvSpPr>
          <p:cNvPr id="8" name="Footer Placeholder 7"/>
          <p:cNvSpPr>
            <a:spLocks noGrp="1"/>
          </p:cNvSpPr>
          <p:nvPr>
            <p:ph type="ftr" sz="quarter" idx="11"/>
          </p:nvPr>
        </p:nvSpPr>
        <p:spPr/>
        <p:txBody>
          <a:bodyPr/>
          <a:lstStyle/>
          <a:p>
            <a:r>
              <a:rPr lang="en-US" dirty="0"/>
              <a:t>Patrick Tomlinson 2018</a:t>
            </a:r>
          </a:p>
        </p:txBody>
      </p:sp>
      <p:sp>
        <p:nvSpPr>
          <p:cNvPr id="9" name="Slide Number Placeholder 8"/>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23908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692D66-12C7-45B4-898B-5D7BB84F165F}" type="datetime1">
              <a:rPr lang="en-US" smtClean="0"/>
              <a:t>3/18/2026</a:t>
            </a:fld>
            <a:endParaRPr lang="en-US" dirty="0"/>
          </a:p>
        </p:txBody>
      </p:sp>
      <p:sp>
        <p:nvSpPr>
          <p:cNvPr id="4" name="Footer Placeholder 3"/>
          <p:cNvSpPr>
            <a:spLocks noGrp="1"/>
          </p:cNvSpPr>
          <p:nvPr>
            <p:ph type="ftr" sz="quarter" idx="11"/>
          </p:nvPr>
        </p:nvSpPr>
        <p:spPr/>
        <p:txBody>
          <a:bodyPr/>
          <a:lstStyle/>
          <a:p>
            <a:r>
              <a:rPr lang="en-US" dirty="0"/>
              <a:t>Patrick Tomlinson 2018</a:t>
            </a:r>
          </a:p>
        </p:txBody>
      </p:sp>
      <p:sp>
        <p:nvSpPr>
          <p:cNvPr id="5" name="Slide Number Placeholder 4"/>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197483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2420C-7AA1-4447-8C2E-5B87BF1C1101}" type="datetime1">
              <a:rPr lang="en-US" smtClean="0"/>
              <a:t>3/18/2026</a:t>
            </a:fld>
            <a:endParaRPr lang="en-US" dirty="0"/>
          </a:p>
        </p:txBody>
      </p:sp>
      <p:sp>
        <p:nvSpPr>
          <p:cNvPr id="3" name="Footer Placeholder 2"/>
          <p:cNvSpPr>
            <a:spLocks noGrp="1"/>
          </p:cNvSpPr>
          <p:nvPr>
            <p:ph type="ftr" sz="quarter" idx="11"/>
          </p:nvPr>
        </p:nvSpPr>
        <p:spPr/>
        <p:txBody>
          <a:bodyPr/>
          <a:lstStyle/>
          <a:p>
            <a:r>
              <a:rPr lang="en-US" dirty="0"/>
              <a:t>Patrick Tomlinson 2018</a:t>
            </a:r>
          </a:p>
        </p:txBody>
      </p:sp>
      <p:sp>
        <p:nvSpPr>
          <p:cNvPr id="4" name="Slide Number Placeholder 3"/>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599645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0870DE-8B55-4A53-A631-7384A973C396}" type="datetime1">
              <a:rPr lang="en-US" smtClean="0"/>
              <a:t>3/18/2026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452925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21270-C506-4745-A7A5-8B90468F855B}" type="datetime1">
              <a:rPr lang="en-US" smtClean="0"/>
              <a:t>3/18/2026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820945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D4487-9484-4E48-ABBB-C17F1A268975}" type="datetime1">
              <a:rPr lang="en-US" smtClean="0"/>
              <a:t>3/18/2026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32021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0F511-0939-4CF5-B8C2-DFE89A0FEE69}" type="datetime1">
              <a:rPr lang="en-US" smtClean="0"/>
              <a:t>3/18/2026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2629658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952193-9633-4667-9274-50924E8A6DDF}"/>
              </a:ext>
            </a:extLst>
          </p:cNvPr>
          <p:cNvSpPr>
            <a:spLocks noGrp="1"/>
          </p:cNvSpPr>
          <p:nvPr>
            <p:ph/>
          </p:nvPr>
        </p:nvSpPr>
        <p:spPr>
          <a:xfrm>
            <a:off x="609600" y="274639"/>
            <a:ext cx="109728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20F2A6B-4F55-42DA-9BEF-65C579E1735C}"/>
              </a:ext>
            </a:extLst>
          </p:cNvPr>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0BE6E-89D5-4B33-94DD-F0CB58825474}" type="datetime1">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3/18/2026</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7D667EB-B002-415A-8BF1-0DB72F291232}"/>
              </a:ext>
            </a:extLst>
          </p:cNvPr>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Patrick Tomlinson 2018</a:t>
            </a:r>
          </a:p>
        </p:txBody>
      </p:sp>
      <p:sp>
        <p:nvSpPr>
          <p:cNvPr id="5" name="Slide Number Placeholder 4">
            <a:extLst>
              <a:ext uri="{FF2B5EF4-FFF2-40B4-BE49-F238E27FC236}">
                <a16:creationId xmlns:a16="http://schemas.microsoft.com/office/drawing/2014/main" id="{89E61F06-D903-4750-BA7B-C5EB0071F11A}"/>
              </a:ext>
            </a:extLst>
          </p:cNvPr>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4B1D93-036D-4299-B459-F86695F1A0A0}"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379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T Master">
    <p:spTree>
      <p:nvGrpSpPr>
        <p:cNvPr id="1" name=""/>
        <p:cNvGrpSpPr/>
        <p:nvPr/>
      </p:nvGrpSpPr>
      <p:grpSpPr>
        <a:xfrm>
          <a:off x="0" y="0"/>
          <a:ext cx="0" cy="0"/>
          <a:chOff x="0" y="0"/>
          <a:chExt cx="0" cy="0"/>
        </a:xfrm>
      </p:grpSpPr>
      <p:sp>
        <p:nvSpPr>
          <p:cNvPr id="2" name="Title 1"/>
          <p:cNvSpPr>
            <a:spLocks noGrp="1"/>
          </p:cNvSpPr>
          <p:nvPr>
            <p:ph type="ctrTitle"/>
          </p:nvPr>
        </p:nvSpPr>
        <p:spPr>
          <a:xfrm>
            <a:off x="408325" y="524059"/>
            <a:ext cx="10363200" cy="2326424"/>
          </a:xfrm>
          <a:solidFill>
            <a:schemeClr val="bg1">
              <a:alpha val="88000"/>
            </a:schemeClr>
          </a:solidFill>
          <a:ln w="19050">
            <a:solidFill>
              <a:schemeClr val="tx1"/>
            </a:solidFill>
          </a:ln>
          <a:effectLst>
            <a:glow rad="101600">
              <a:schemeClr val="accent3">
                <a:satMod val="175000"/>
                <a:alpha val="40000"/>
              </a:schemeClr>
            </a:glow>
          </a:effectLst>
        </p:spPr>
        <p:txBody>
          <a:bodyPr>
            <a:normAutofit/>
          </a:bodyPr>
          <a:lstStyle>
            <a:lvl1pPr>
              <a:lnSpc>
                <a:spcPct val="100000"/>
              </a:lnSpc>
              <a:defRPr sz="4800" b="0" kern="1000" spc="-187">
                <a:solidFill>
                  <a:srgbClr val="595B5F"/>
                </a:solidFill>
                <a:latin typeface="+mn-lt"/>
              </a:defRPr>
            </a:lvl1pPr>
          </a:lstStyle>
          <a:p>
            <a:r>
              <a:rPr lang="en-AU" dirty="0"/>
              <a:t>Click to edit Master title style</a:t>
            </a:r>
            <a:endParaRPr lang="en-US" dirty="0"/>
          </a:p>
        </p:txBody>
      </p:sp>
      <p:sp>
        <p:nvSpPr>
          <p:cNvPr id="9" name="Content Placeholder 8"/>
          <p:cNvSpPr>
            <a:spLocks noGrp="1"/>
          </p:cNvSpPr>
          <p:nvPr>
            <p:ph sz="quarter" idx="10"/>
          </p:nvPr>
        </p:nvSpPr>
        <p:spPr>
          <a:xfrm>
            <a:off x="414595" y="2929467"/>
            <a:ext cx="10168275" cy="2374900"/>
          </a:xfrm>
          <a:solidFill>
            <a:schemeClr val="bg1">
              <a:alpha val="88000"/>
            </a:schemeClr>
          </a:solidFill>
          <a:ln w="19050">
            <a:solidFill>
              <a:schemeClr val="tx1"/>
            </a:solidFill>
          </a:ln>
          <a:effectLst>
            <a:glow rad="101600">
              <a:schemeClr val="accent1">
                <a:satMod val="175000"/>
                <a:alpha val="40000"/>
              </a:schemeClr>
            </a:glow>
          </a:effectLst>
        </p:spPr>
        <p:txBody>
          <a:bodyPr/>
          <a:lstStyle>
            <a:lvl1pPr marL="0" indent="0">
              <a:buNone/>
              <a:defRPr sz="4800" b="0">
                <a:solidFill>
                  <a:srgbClr val="595B5F"/>
                </a:solidFill>
                <a:latin typeface="+mn-lt"/>
              </a:defRPr>
            </a:lvl1pPr>
            <a:lvl2pPr marL="0" indent="0" algn="l">
              <a:lnSpc>
                <a:spcPts val="4107"/>
              </a:lnSpc>
              <a:spcBef>
                <a:spcPts val="2400"/>
              </a:spcBef>
              <a:buFont typeface="Arial"/>
              <a:buNone/>
              <a:defRPr sz="4800" b="0" spc="-133">
                <a:solidFill>
                  <a:srgbClr val="595B5F"/>
                </a:solidFill>
                <a:latin typeface="+mn-lt"/>
              </a:defRPr>
            </a:lvl2pPr>
          </a:lstStyle>
          <a:p>
            <a:pPr lvl="0"/>
            <a:r>
              <a:rPr lang="en-AU" dirty="0"/>
              <a:t>Click to edit Master text styles</a:t>
            </a:r>
          </a:p>
          <a:p>
            <a:pPr lvl="1"/>
            <a:r>
              <a:rPr lang="en-AU" dirty="0"/>
              <a:t>Second level</a:t>
            </a:r>
          </a:p>
        </p:txBody>
      </p:sp>
    </p:spTree>
    <p:extLst>
      <p:ext uri="{BB962C8B-B14F-4D97-AF65-F5344CB8AC3E}">
        <p14:creationId xmlns:p14="http://schemas.microsoft.com/office/powerpoint/2010/main" val="2161952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9A542-F49C-38CB-DA69-5C0097FC00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F15E93-D673-7579-9FF7-F9185F6A07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3751A-4708-53FE-D9D4-2CA154938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76BC1C-F21C-4646-816F-E73CAD37945E}" type="datetimeFigureOut">
              <a:rPr lang="en-US" smtClean="0"/>
              <a:t>3/18/2026</a:t>
            </a:fld>
            <a:endParaRPr lang="en-US" dirty="0"/>
          </a:p>
        </p:txBody>
      </p:sp>
      <p:sp>
        <p:nvSpPr>
          <p:cNvPr id="5" name="Footer Placeholder 4">
            <a:extLst>
              <a:ext uri="{FF2B5EF4-FFF2-40B4-BE49-F238E27FC236}">
                <a16:creationId xmlns:a16="http://schemas.microsoft.com/office/drawing/2014/main" id="{A6FF3BB5-02A7-324F-8FA2-4E31D82CE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D570899-677B-F2F9-161B-F252DEB881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06E51A-A7A9-4263-97C5-F6F6A301F151}" type="slidenum">
              <a:rPr lang="en-US" smtClean="0"/>
              <a:t>‹#›</a:t>
            </a:fld>
            <a:endParaRPr lang="en-US" dirty="0"/>
          </a:p>
        </p:txBody>
      </p:sp>
    </p:spTree>
    <p:extLst>
      <p:ext uri="{BB962C8B-B14F-4D97-AF65-F5344CB8AC3E}">
        <p14:creationId xmlns:p14="http://schemas.microsoft.com/office/powerpoint/2010/main" val="2461895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4C44-5F4C-4A23-A138-0A47DE162B87}" type="datetime1">
              <a:rPr lang="en-US" smtClean="0"/>
              <a:t>3/18/2026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Patrick Tomlinson 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FE73E-697D-45DF-8E9F-269FE15DCCB4}" type="slidenum">
              <a:rPr lang="en-US" smtClean="0"/>
              <a:t>‹#›</a:t>
            </a:fld>
            <a:endParaRPr lang="en-US" dirty="0"/>
          </a:p>
        </p:txBody>
      </p:sp>
    </p:spTree>
    <p:extLst>
      <p:ext uri="{BB962C8B-B14F-4D97-AF65-F5344CB8AC3E}">
        <p14:creationId xmlns:p14="http://schemas.microsoft.com/office/powerpoint/2010/main" val="598571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hyperlink" Target="http://www.patricktomlinson.com/"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hyperlink" Target="http://www.patricktomlinson.com/" TargetMode="Externa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http://www.patricktomlinson.com/" TargetMode="Externa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hyperlink" Target="http://www.patricktomlinson.com/" TargetMode="Externa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7.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0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13.xml.rels><?xml version="1.0" encoding="UTF-8" standalone="yes"?>
<Relationships xmlns="http://schemas.openxmlformats.org/package/2006/relationships"><Relationship Id="rId3" Type="http://schemas.openxmlformats.org/officeDocument/2006/relationships/hyperlink" Target="https://en.wikipedia.org/wiki/Steven_Rogelberg" TargetMode="External"/><Relationship Id="rId2" Type="http://schemas.openxmlformats.org/officeDocument/2006/relationships/notesSlide" Target="../notesSlides/notesSlide113.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15.xml.rels><?xml version="1.0" encoding="UTF-8" standalone="yes"?>
<Relationships xmlns="http://schemas.openxmlformats.org/package/2006/relationships"><Relationship Id="rId3" Type="http://schemas.openxmlformats.org/officeDocument/2006/relationships/hyperlink" Target="https://hbr.org/1991/05/teaching-smart-people-how-to-learn" TargetMode="External"/><Relationship Id="rId2" Type="http://schemas.openxmlformats.org/officeDocument/2006/relationships/notesSlide" Target="../notesSlides/notesSlide115.xml"/><Relationship Id="rId1" Type="http://schemas.openxmlformats.org/officeDocument/2006/relationships/slideLayout" Target="../slideLayouts/slideLayout13.xml"/><Relationship Id="rId5" Type="http://schemas.openxmlformats.org/officeDocument/2006/relationships/hyperlink" Target="https://brenebrown.com/articles/2018/10/15/clear-is-kind-unclear-is-unkind/" TargetMode="External"/><Relationship Id="rId4" Type="http://schemas.openxmlformats.org/officeDocument/2006/relationships/hyperlink" Target="https://hbr.org/2016/01/the-right-way-to-hold-people-accountable" TargetMode="External"/></Relationships>
</file>

<file path=ppt/slides/_rels/slide116.xml.rels><?xml version="1.0" encoding="UTF-8" standalone="yes"?>
<Relationships xmlns="http://schemas.openxmlformats.org/package/2006/relationships"><Relationship Id="rId3" Type="http://schemas.openxmlformats.org/officeDocument/2006/relationships/hyperlink" Target="https://hbr.org/2017/08/high-performing-teams-need-psychological-safety-heres-how-to-create-it?utm_medium=social&amp;utm_campaign=hbr&amp;utm_source=LinkedIn&amp;tpcc=orgsocial_edit" TargetMode="External"/><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hyperlink" Target="https://www.gallup.com/workplace/349484/state-of-the-global-workplace.aspx" TargetMode="External"/><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hyperlink" Target="https://www.frontiersin.org/articles/10.3389/fpsyg.2020.01581/full" TargetMode="External"/><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s://www.academia.edu/9415670/A_Theory_of_Human_Motivation_Abraham_H_Maslow_Psychological_Review_Vol_50_No_4_July_1943" TargetMode="External"/><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s://www.johnwhitwell.co.uk/child-care-general-archive/task-and-anti-task-in-adolescent-institutions" TargetMode="External"/><Relationship Id="rId2" Type="http://schemas.openxmlformats.org/officeDocument/2006/relationships/notesSlide" Target="../notesSlides/notesSlide120.xml"/><Relationship Id="rId1" Type="http://schemas.openxmlformats.org/officeDocument/2006/relationships/slideLayout" Target="../slideLayouts/slideLayout13.xml"/><Relationship Id="rId4" Type="http://schemas.openxmlformats.org/officeDocument/2006/relationships/hyperlink" Target="https://www.johnwhitwell.co.uk/child-care-general-archive/the-healthy-organization-by-eric-miller/"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www.researchgate.net/publication/307477422_Who_contains_the_container_Creating_a_holding_environment_for_practicing_leaders" TargetMode="External"/><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www.risk-and-resilience.co.uk/" TargetMode="External"/><Relationship Id="rId2" Type="http://schemas.openxmlformats.org/officeDocument/2006/relationships/notesSlide" Target="../notesSlides/notesSlide122.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hyperlink" Target="https://www.researchgate.net/publication/254426750_Leader_Ethical_Decision-Making_in_Organizations_Strategies_for_Sensemaking" TargetMode="External"/><Relationship Id="rId2" Type="http://schemas.openxmlformats.org/officeDocument/2006/relationships/notesSlide" Target="../notesSlides/notesSlide123.xml"/><Relationship Id="rId1" Type="http://schemas.openxmlformats.org/officeDocument/2006/relationships/slideLayout" Target="../slideLayouts/slideLayout13.xml"/><Relationship Id="rId5" Type="http://schemas.openxmlformats.org/officeDocument/2006/relationships/hyperlink" Target="https://www.patricktomlinson.com/effective-workplace-meetings-task-leadership-dynamics-and-culture-patrick-tomlinson-2024/98" TargetMode="External"/><Relationship Id="rId4" Type="http://schemas.openxmlformats.org/officeDocument/2006/relationships/hyperlink" Target="https://www.patricktomlinson.com/1-1-line-manager-direct-report-meetings-in-complex-emotional-and-relational-high-risk-work-patrick-tomlinson-2024/103"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bobmorris.biz/william-kahn-qa-with-the-founding-father-of-engagement-part-1" TargetMode="External"/><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FC52B20C-5C60-1485-8AD6-F1F710A5198E}"/>
            </a:ext>
          </a:extLst>
        </p:cNvPr>
        <p:cNvGrpSpPr/>
        <p:nvPr/>
      </p:nvGrpSpPr>
      <p:grpSpPr>
        <a:xfrm>
          <a:off x="0" y="0"/>
          <a:ext cx="0" cy="0"/>
          <a:chOff x="0" y="0"/>
          <a:chExt cx="0" cy="0"/>
        </a:xfrm>
      </p:grpSpPr>
      <p:sp>
        <p:nvSpPr>
          <p:cNvPr id="2" name="Footer Placeholder 6">
            <a:extLst>
              <a:ext uri="{FF2B5EF4-FFF2-40B4-BE49-F238E27FC236}">
                <a16:creationId xmlns:a16="http://schemas.microsoft.com/office/drawing/2014/main" id="{2CF744AE-2CF5-2495-D58B-E371278E5793}"/>
              </a:ext>
            </a:extLst>
          </p:cNvPr>
          <p:cNvSpPr txBox="1">
            <a:spLocks/>
          </p:cNvSpPr>
          <p:nvPr/>
        </p:nvSpPr>
        <p:spPr>
          <a:xfrm>
            <a:off x="2698092" y="6227710"/>
            <a:ext cx="6795814" cy="46782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defRPr/>
            </a:pPr>
            <a:r>
              <a:rPr lang="en-US" sz="1800" dirty="0">
                <a:solidFill>
                  <a:schemeClr val="bg1">
                    <a:alpha val="80000"/>
                  </a:schemeClr>
                </a:solidFill>
                <a:latin typeface="Calibri" panose="020F0502020204030204"/>
                <a:hlinkClick r:id="rId5"/>
              </a:rPr>
              <a:t>www.patricktomlinson.com</a:t>
            </a:r>
            <a:r>
              <a:rPr lang="en-US" sz="1800" dirty="0">
                <a:solidFill>
                  <a:schemeClr val="bg1">
                    <a:alpha val="80000"/>
                  </a:schemeClr>
                </a:solidFill>
                <a:latin typeface="Calibri" panose="020F0502020204030204"/>
              </a:rPr>
              <a:t> © Patrick Tomlinson, 2024, Revised 2026 </a:t>
            </a:r>
          </a:p>
        </p:txBody>
      </p:sp>
      <p:sp>
        <p:nvSpPr>
          <p:cNvPr id="3" name="TextBox 2">
            <a:extLst>
              <a:ext uri="{FF2B5EF4-FFF2-40B4-BE49-F238E27FC236}">
                <a16:creationId xmlns:a16="http://schemas.microsoft.com/office/drawing/2014/main" id="{318E3DFB-C941-60D1-1790-4862C084BEFB}"/>
              </a:ext>
            </a:extLst>
          </p:cNvPr>
          <p:cNvSpPr txBox="1"/>
          <p:nvPr/>
        </p:nvSpPr>
        <p:spPr>
          <a:xfrm>
            <a:off x="363414" y="1052321"/>
            <a:ext cx="11465169" cy="1754326"/>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1-1 LINE MANAGER-DIRECT REPORT MEETINGS IN COMPLEX, EMOTIONAL &amp; RELATIONAL, HIGH-RISK WORK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44546A">
                    <a:lumMod val="40000"/>
                    <a:lumOff val="60000"/>
                  </a:srgbClr>
                </a:solidFill>
                <a:latin typeface="Bauhaus 93" panose="04030905020B02020C02" pitchFamily="82" charset="0"/>
              </a:rPr>
              <a:t>BY </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PATRICK TOMLINSON (2024, REVISED, 2026)</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71903422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5D9043B4-EA8C-D0C7-92E9-90D322DBA3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378C9A-610F-E973-69B9-A1492F83F523}"/>
              </a:ext>
            </a:extLst>
          </p:cNvPr>
          <p:cNvSpPr txBox="1"/>
          <p:nvPr/>
        </p:nvSpPr>
        <p:spPr>
          <a:xfrm>
            <a:off x="504091" y="660474"/>
            <a:ext cx="11183815" cy="5078313"/>
          </a:xfrm>
          <a:prstGeom prst="rect">
            <a:avLst/>
          </a:prstGeom>
          <a:solidFill>
            <a:schemeClr val="bg1">
              <a:alpha val="89000"/>
            </a:schemeClr>
          </a:solidFill>
          <a:ln w="76200">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CONTENTS</a:t>
            </a:r>
          </a:p>
          <a:p>
            <a:pPr marR="0" lvl="0" defTabSz="914400" rtl="0" eaLnBrk="1" fontAlgn="auto" latinLnBrk="0" hangingPunct="1">
              <a:lnSpc>
                <a:spcPct val="100000"/>
              </a:lnSpc>
              <a:spcBef>
                <a:spcPts val="0"/>
              </a:spcBef>
              <a:spcAft>
                <a:spcPts val="0"/>
              </a:spcAft>
              <a:buClrTx/>
              <a:buSzTx/>
              <a:tabLst/>
              <a:defRPr/>
            </a:pPr>
            <a:r>
              <a:rPr kumimoji="0" lang="en-GB" sz="360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1. What is a 1-1 meeting?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2. Task performance and accountability </a:t>
            </a:r>
          </a:p>
          <a:p>
            <a:pPr marL="0" marR="0" lvl="0" indent="0"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3. The value of a scheduled meeting in a protected space</a:t>
            </a:r>
            <a:r>
              <a:rPr kumimoji="0" lang="en-GB" sz="360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ea typeface="Calibri" panose="020F0502020204030204" pitchFamily="34" charset="0"/>
                <a:cs typeface="Calibri" panose="020F0502020204030204" pitchFamily="34" charset="0"/>
              </a:rPr>
              <a:t>4. Open and closed doors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i="0" u="none" strike="noStrike" kern="1200" cap="none" spc="0" normalizeH="0" baseline="0" noProof="0" dirty="0">
                <a:ln>
                  <a:noFill/>
                </a:ln>
                <a:solidFill>
                  <a:srgbClr val="44546A">
                    <a:lumMod val="40000"/>
                    <a:lumOff val="60000"/>
                  </a:srgbClr>
                </a:solidFill>
                <a:effectLst/>
                <a:uLnTx/>
                <a:uFillTx/>
                <a:ea typeface="Calibri" panose="020F0502020204030204" pitchFamily="34" charset="0"/>
                <a:cs typeface="Calibri" panose="020F0502020204030204" pitchFamily="34" charset="0"/>
              </a:rPr>
              <a:t>5. Meeting Content </a:t>
            </a:r>
          </a:p>
          <a:p>
            <a:pPr marL="0" marR="0" lvl="0" indent="0"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ea typeface="Calibri" panose="020F0502020204030204" pitchFamily="34" charset="0"/>
                <a:cs typeface="Calibri" panose="020F0502020204030204" pitchFamily="34" charset="0"/>
              </a:rPr>
              <a:t>6. Engagement and presence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i="0" u="none" strike="noStrike" kern="1200" cap="none" spc="0" normalizeH="0" baseline="0" noProof="0" dirty="0">
                <a:ln>
                  <a:noFill/>
                </a:ln>
                <a:solidFill>
                  <a:srgbClr val="44546A">
                    <a:lumMod val="40000"/>
                    <a:lumOff val="60000"/>
                  </a:srgbClr>
                </a:solidFill>
                <a:effectLst/>
                <a:uLnTx/>
                <a:uFillTx/>
                <a:ea typeface="Calibri" panose="020F0502020204030204" pitchFamily="34" charset="0"/>
                <a:cs typeface="Calibri" panose="020F0502020204030204" pitchFamily="34" charset="0"/>
              </a:rPr>
              <a:t>7. Focus on development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ea typeface="+mn-ea"/>
                <a:cs typeface="+mn-cs"/>
              </a:rPr>
              <a:t>8. People management and leadership</a:t>
            </a:r>
          </a:p>
        </p:txBody>
      </p:sp>
      <p:sp>
        <p:nvSpPr>
          <p:cNvPr id="4" name="Footer Placeholder 6">
            <a:extLst>
              <a:ext uri="{FF2B5EF4-FFF2-40B4-BE49-F238E27FC236}">
                <a16:creationId xmlns:a16="http://schemas.microsoft.com/office/drawing/2014/main" id="{90327315-494B-6E97-584D-F98EF9E8FA2F}"/>
              </a:ext>
            </a:extLst>
          </p:cNvPr>
          <p:cNvSpPr txBox="1">
            <a:spLocks/>
          </p:cNvSpPr>
          <p:nvPr/>
        </p:nvSpPr>
        <p:spPr>
          <a:xfrm>
            <a:off x="2698092" y="6227710"/>
            <a:ext cx="6795814" cy="46782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defRPr/>
            </a:pPr>
            <a:r>
              <a:rPr lang="en-US" sz="1800" dirty="0">
                <a:solidFill>
                  <a:schemeClr val="bg1">
                    <a:alpha val="80000"/>
                  </a:schemeClr>
                </a:solidFill>
                <a:latin typeface="Calibri" panose="020F0502020204030204"/>
                <a:hlinkClick r:id="rId5"/>
              </a:rPr>
              <a:t>www.patricktomlinson.com</a:t>
            </a:r>
            <a:r>
              <a:rPr lang="en-US" sz="1800" dirty="0">
                <a:solidFill>
                  <a:schemeClr val="bg1">
                    <a:alpha val="80000"/>
                  </a:schemeClr>
                </a:solidFill>
                <a:latin typeface="Calibri" panose="020F0502020204030204"/>
              </a:rPr>
              <a:t> © Patrick Tomlinson, 2024, Revised 2026 </a:t>
            </a:r>
          </a:p>
        </p:txBody>
      </p:sp>
    </p:spTree>
    <p:extLst>
      <p:ext uri="{BB962C8B-B14F-4D97-AF65-F5344CB8AC3E}">
        <p14:creationId xmlns:p14="http://schemas.microsoft.com/office/powerpoint/2010/main" val="345905140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0B7E829A-F32F-99B2-877E-22DF380529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78B547-762E-12F6-B5EC-0ACE5805BE1E}"/>
              </a:ext>
            </a:extLst>
          </p:cNvPr>
          <p:cNvSpPr txBox="1"/>
          <p:nvPr/>
        </p:nvSpPr>
        <p:spPr>
          <a:xfrm>
            <a:off x="504092" y="629214"/>
            <a:ext cx="11183815" cy="3416320"/>
          </a:xfrm>
          <a:prstGeom prst="rect">
            <a:avLst/>
          </a:prstGeom>
          <a:solidFill>
            <a:schemeClr val="bg1">
              <a:alpha val="89000"/>
            </a:schemeClr>
          </a:solidFill>
          <a:ln w="76200">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CONTENTS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9. Issues to consider regarding time and frequency</a:t>
            </a:r>
          </a:p>
          <a:p>
            <a:pPr marL="0" marR="0" lvl="0" indent="0"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10. Challenge, resistance, and ambivalence</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11. Reflective questions and conclusions </a:t>
            </a:r>
          </a:p>
          <a:p>
            <a:pPr marL="0" marR="0" lvl="0" indent="0"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Calibri" panose="020F0502020204030204" pitchFamily="34" charset="0"/>
                <a:ea typeface="Calibri" panose="020F0502020204030204" pitchFamily="34" charset="0"/>
                <a:cs typeface="Calibri" panose="020F0502020204030204" pitchFamily="34" charset="0"/>
              </a:rPr>
              <a:t>12. Dr. Steven G. Rogelberg brief biography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Calibri" panose="020F0502020204030204" pitchFamily="34" charset="0"/>
                <a:ea typeface="Calibri" panose="020F0502020204030204" pitchFamily="34" charset="0"/>
                <a:cs typeface="Calibri" panose="020F0502020204030204" pitchFamily="34" charset="0"/>
              </a:rPr>
              <a:t>13. References &amp; Bibliography</a:t>
            </a:r>
          </a:p>
        </p:txBody>
      </p:sp>
      <p:sp>
        <p:nvSpPr>
          <p:cNvPr id="4" name="Footer Placeholder 6">
            <a:extLst>
              <a:ext uri="{FF2B5EF4-FFF2-40B4-BE49-F238E27FC236}">
                <a16:creationId xmlns:a16="http://schemas.microsoft.com/office/drawing/2014/main" id="{1B6C8754-2A4A-D1CF-800A-ECDFD91EF54F}"/>
              </a:ext>
            </a:extLst>
          </p:cNvPr>
          <p:cNvSpPr txBox="1">
            <a:spLocks/>
          </p:cNvSpPr>
          <p:nvPr/>
        </p:nvSpPr>
        <p:spPr>
          <a:xfrm>
            <a:off x="2698092" y="6227710"/>
            <a:ext cx="6795814" cy="46782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defRPr/>
            </a:pPr>
            <a:r>
              <a:rPr lang="en-US" sz="1800" dirty="0">
                <a:solidFill>
                  <a:schemeClr val="bg1">
                    <a:alpha val="80000"/>
                  </a:schemeClr>
                </a:solidFill>
                <a:latin typeface="Calibri" panose="020F0502020204030204"/>
                <a:hlinkClick r:id="rId5"/>
              </a:rPr>
              <a:t>www.patricktomlinson.com</a:t>
            </a:r>
            <a:r>
              <a:rPr lang="en-US" sz="1800" dirty="0">
                <a:solidFill>
                  <a:schemeClr val="bg1">
                    <a:alpha val="80000"/>
                  </a:schemeClr>
                </a:solidFill>
                <a:latin typeface="Calibri" panose="020F0502020204030204"/>
              </a:rPr>
              <a:t> © Patrick Tomlinson, 2024, Revised 2026 </a:t>
            </a:r>
          </a:p>
        </p:txBody>
      </p:sp>
    </p:spTree>
    <p:extLst>
      <p:ext uri="{BB962C8B-B14F-4D97-AF65-F5344CB8AC3E}">
        <p14:creationId xmlns:p14="http://schemas.microsoft.com/office/powerpoint/2010/main" val="252486405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37F5E0A0-B2CA-6FC3-6DC7-9370A23434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2F2FAD-3A73-B526-515B-360D4A68593D}"/>
              </a:ext>
            </a:extLst>
          </p:cNvPr>
          <p:cNvSpPr txBox="1"/>
          <p:nvPr/>
        </p:nvSpPr>
        <p:spPr>
          <a:xfrm>
            <a:off x="1153185" y="935841"/>
            <a:ext cx="9885628" cy="3170099"/>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44546A">
                    <a:lumMod val="40000"/>
                    <a:lumOff val="60000"/>
                  </a:srgbClr>
                </a:solidFill>
                <a:latin typeface="Bauhaus 93" panose="04030905020B02020C02" pitchFamily="82" charset="0"/>
              </a:rPr>
              <a:t>THE PURPOSE OF THESE SLIDES IS TO PROVIDE INFORMATION &amp; VIEWS ON THE POTENTIAL VALUE OF 1-1 MEETINGS. </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dirty="0">
              <a:solidFill>
                <a:srgbClr val="44546A">
                  <a:lumMod val="40000"/>
                  <a:lumOff val="60000"/>
                </a:srgbClr>
              </a:solidFill>
              <a:latin typeface="Bauhaus 93" panose="04030905020B02020C02" pitchFamily="8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SOME OF THE MATERIAL HAS AN EMPIRICAL BASE AND SOME IS OPINION BASED ON EXPERIENCE.</a:t>
            </a:r>
            <a:endParaRPr lang="en-GB" sz="3600" dirty="0">
              <a:solidFill>
                <a:srgbClr val="44546A">
                  <a:lumMod val="40000"/>
                  <a:lumOff val="60000"/>
                </a:srgbClr>
              </a:solidFill>
              <a:latin typeface="Bauhaus 93" panose="04030905020B02020C02" pitchFamily="8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rgbClr val="44546A">
                    <a:lumMod val="40000"/>
                    <a:lumOff val="60000"/>
                  </a:srgbClr>
                </a:solidFill>
                <a:latin typeface="Bauhaus 93" panose="04030905020B02020C02" pitchFamily="82" charset="0"/>
              </a:rPr>
              <a:t> </a:t>
            </a:r>
            <a:endParaRPr lang="en-GB" sz="1000" dirty="0">
              <a:solidFill>
                <a:srgbClr val="44546A">
                  <a:lumMod val="40000"/>
                  <a:lumOff val="60000"/>
                </a:srgbClr>
              </a:solidFill>
              <a:latin typeface="Bauhaus 93" panose="04030905020B02020C02" pitchFamily="82" charset="0"/>
            </a:endParaRPr>
          </a:p>
        </p:txBody>
      </p:sp>
      <p:sp>
        <p:nvSpPr>
          <p:cNvPr id="4" name="Footer Placeholder 6">
            <a:extLst>
              <a:ext uri="{FF2B5EF4-FFF2-40B4-BE49-F238E27FC236}">
                <a16:creationId xmlns:a16="http://schemas.microsoft.com/office/drawing/2014/main" id="{32F06529-48FE-F7C4-8BAB-77B314358EE7}"/>
              </a:ext>
            </a:extLst>
          </p:cNvPr>
          <p:cNvSpPr txBox="1">
            <a:spLocks/>
          </p:cNvSpPr>
          <p:nvPr/>
        </p:nvSpPr>
        <p:spPr>
          <a:xfrm>
            <a:off x="2698092" y="6227710"/>
            <a:ext cx="6795814" cy="46782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defRPr/>
            </a:pPr>
            <a:r>
              <a:rPr lang="en-US" sz="1800" dirty="0">
                <a:solidFill>
                  <a:schemeClr val="bg1">
                    <a:alpha val="80000"/>
                  </a:schemeClr>
                </a:solidFill>
                <a:latin typeface="Calibri" panose="020F0502020204030204"/>
                <a:hlinkClick r:id="rId5"/>
              </a:rPr>
              <a:t>www.patricktomlinson.com</a:t>
            </a:r>
            <a:r>
              <a:rPr lang="en-US" sz="1800" dirty="0">
                <a:solidFill>
                  <a:schemeClr val="bg1">
                    <a:alpha val="80000"/>
                  </a:schemeClr>
                </a:solidFill>
                <a:latin typeface="Calibri" panose="020F0502020204030204"/>
              </a:rPr>
              <a:t> © Patrick Tomlinson, 2024, Revised 2026 </a:t>
            </a:r>
          </a:p>
        </p:txBody>
      </p:sp>
    </p:spTree>
    <p:extLst>
      <p:ext uri="{BB962C8B-B14F-4D97-AF65-F5344CB8AC3E}">
        <p14:creationId xmlns:p14="http://schemas.microsoft.com/office/powerpoint/2010/main" val="113615496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A8F9C036-C7DF-6628-8656-107E08CE89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18421C-0A28-9B51-C8D6-2C0A728F7F59}"/>
              </a:ext>
            </a:extLst>
          </p:cNvPr>
          <p:cNvSpPr txBox="1"/>
          <p:nvPr/>
        </p:nvSpPr>
        <p:spPr>
          <a:xfrm>
            <a:off x="1587356" y="1083583"/>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WHAT IS A 1-1 MEETING?</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0009331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39D92-0C0C-49F8-2033-8F81220457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6D76ED-C759-6BD8-DEF2-EF1B741BEF4B}"/>
              </a:ext>
            </a:extLst>
          </p:cNvPr>
          <p:cNvSpPr>
            <a:spLocks noGrp="1"/>
          </p:cNvSpPr>
          <p:nvPr>
            <p:ph type="title"/>
          </p:nvPr>
        </p:nvSpPr>
        <p:spPr>
          <a:xfrm>
            <a:off x="4274956" y="887763"/>
            <a:ext cx="7430865" cy="5082472"/>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This definition by Rogelberg (2024, p.4) is a helpful starting point,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br>
              <a:rPr lang="en-US" sz="1000" kern="100" dirty="0">
                <a:effectLst/>
                <a:latin typeface="Aptos" panose="020B0004020202020204" pitchFamily="34" charset="0"/>
                <a:ea typeface="Aptos" panose="020B0004020202020204" pitchFamily="34" charset="0"/>
                <a:cs typeface="Times New Roman" panose="02020603050405020304" pitchFamily="18" charset="0"/>
              </a:rPr>
            </a:br>
            <a:r>
              <a:rPr lang="en-US" sz="2800" kern="100" dirty="0">
                <a:effectLst/>
                <a:latin typeface="Aptos" panose="020B0004020202020204" pitchFamily="34" charset="0"/>
                <a:ea typeface="Aptos" panose="020B0004020202020204" pitchFamily="34" charset="0"/>
                <a:cs typeface="Times New Roman" panose="02020603050405020304" pitchFamily="18" charset="0"/>
              </a:rPr>
              <a:t>“</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In the simplest sense, 1:1s refer to a regular and recurring time held between a manager and their directs to discuss topics such as the direct’s well-being, motivation, productivity, roadblocks, priorities, clarity of roles/assignments, alignment with other work activities, goals, coordination with others/the team, employee development, and career planning.”</a:t>
            </a: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4471E13A-7518-E2F2-A0A9-B8FBD83034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112" y="1019772"/>
            <a:ext cx="3171014" cy="4818455"/>
          </a:xfrm>
          <a:prstGeom prst="rect">
            <a:avLst/>
          </a:prstGeom>
          <a:ln w="25400">
            <a:solidFill>
              <a:schemeClr val="tx1"/>
            </a:solidFill>
          </a:ln>
        </p:spPr>
      </p:pic>
    </p:spTree>
    <p:extLst>
      <p:ext uri="{BB962C8B-B14F-4D97-AF65-F5344CB8AC3E}">
        <p14:creationId xmlns:p14="http://schemas.microsoft.com/office/powerpoint/2010/main" val="86529387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E6D8-32D0-CF50-B1E9-114839A6F30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BEF768-8780-820D-5FC5-41BF428750B0}"/>
              </a:ext>
            </a:extLst>
          </p:cNvPr>
          <p:cNvSpPr>
            <a:spLocks noGrp="1"/>
          </p:cNvSpPr>
          <p:nvPr>
            <p:ph type="title"/>
          </p:nvPr>
        </p:nvSpPr>
        <p:spPr>
          <a:xfrm>
            <a:off x="4184901" y="1169381"/>
            <a:ext cx="7430865" cy="4519236"/>
          </a:xfrm>
          <a:noFill/>
          <a:ln w="38100">
            <a:solidFill>
              <a:schemeClr val="tx1"/>
            </a:solidFill>
          </a:ln>
        </p:spPr>
        <p:txBody>
          <a:bodyPr>
            <a:noAutofit/>
          </a:bodyPr>
          <a:lstStyle/>
          <a:p>
            <a:pPr>
              <a:lnSpc>
                <a:spcPct val="107000"/>
              </a:lnSpc>
              <a:spcAft>
                <a:spcPts val="800"/>
              </a:spcAft>
            </a:pP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“One of the biggest values of the 1:1 is the ability to be frank with each other”.  (Rogelberg, p.38)</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To achieve this, a safe, protected, and reliable space is required. </a:t>
            </a:r>
            <a:r>
              <a:rPr lang="en-GB"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The scheduled 1-1 meeting in a suitable and confidential space is the ideal way of achieving a safe and productive working relationship. </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8F3EB3B6-CE37-9367-950D-E693954B0817}"/>
              </a:ext>
            </a:extLst>
          </p:cNvPr>
          <p:cNvPicPr>
            <a:picLocks noChangeAspect="1"/>
          </p:cNvPicPr>
          <p:nvPr/>
        </p:nvPicPr>
        <p:blipFill>
          <a:blip r:embed="rId3"/>
          <a:stretch>
            <a:fillRect/>
          </a:stretch>
        </p:blipFill>
        <p:spPr>
          <a:xfrm>
            <a:off x="576234" y="1498603"/>
            <a:ext cx="3148126" cy="3860793"/>
          </a:xfrm>
          <a:prstGeom prst="rect">
            <a:avLst/>
          </a:prstGeom>
          <a:ln w="19050">
            <a:solidFill>
              <a:schemeClr val="tx1"/>
            </a:solidFill>
          </a:ln>
        </p:spPr>
      </p:pic>
      <p:sp>
        <p:nvSpPr>
          <p:cNvPr id="4" name="TextBox 3">
            <a:extLst>
              <a:ext uri="{FF2B5EF4-FFF2-40B4-BE49-F238E27FC236}">
                <a16:creationId xmlns:a16="http://schemas.microsoft.com/office/drawing/2014/main" id="{34923731-2DDD-D8DF-455B-44373ADC22AB}"/>
              </a:ext>
            </a:extLst>
          </p:cNvPr>
          <p:cNvSpPr txBox="1"/>
          <p:nvPr/>
        </p:nvSpPr>
        <p:spPr>
          <a:xfrm>
            <a:off x="6157200" y="262967"/>
            <a:ext cx="348626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PURPOSE</a:t>
            </a:r>
          </a:p>
        </p:txBody>
      </p:sp>
    </p:spTree>
    <p:extLst>
      <p:ext uri="{BB962C8B-B14F-4D97-AF65-F5344CB8AC3E}">
        <p14:creationId xmlns:p14="http://schemas.microsoft.com/office/powerpoint/2010/main" val="174421231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CCE3D-AF42-BFC8-4D54-6D31CC3E9B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2E71CB-EABE-4AD4-17BB-2F1ECF2CE885}"/>
              </a:ext>
            </a:extLst>
          </p:cNvPr>
          <p:cNvSpPr>
            <a:spLocks noGrp="1"/>
          </p:cNvSpPr>
          <p:nvPr>
            <p:ph type="title"/>
          </p:nvPr>
        </p:nvSpPr>
        <p:spPr>
          <a:xfrm>
            <a:off x="4091116" y="1571382"/>
            <a:ext cx="7430865" cy="3715234"/>
          </a:xfrm>
          <a:noFill/>
          <a:ln w="38100">
            <a:solidFill>
              <a:schemeClr val="tx1"/>
            </a:solidFill>
          </a:ln>
        </p:spPr>
        <p:txBody>
          <a:bodyPr>
            <a:noAutofit/>
          </a:bodyPr>
          <a:lstStyle/>
          <a:p>
            <a:pPr>
              <a:lnSpc>
                <a:spcPct val="107000"/>
              </a:lnSpc>
              <a:spcAft>
                <a:spcPts val="800"/>
              </a:spcAft>
            </a:pP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AA741CB-5353-51A3-12D8-FCA4F6A6664C}"/>
              </a:ext>
            </a:extLst>
          </p:cNvPr>
          <p:cNvPicPr>
            <a:picLocks noChangeAspect="1"/>
          </p:cNvPicPr>
          <p:nvPr/>
        </p:nvPicPr>
        <p:blipFill>
          <a:blip r:embed="rId3"/>
          <a:stretch>
            <a:fillRect/>
          </a:stretch>
        </p:blipFill>
        <p:spPr>
          <a:xfrm>
            <a:off x="576234" y="1498603"/>
            <a:ext cx="3148126" cy="3860793"/>
          </a:xfrm>
          <a:prstGeom prst="rect">
            <a:avLst/>
          </a:prstGeom>
          <a:ln w="19050">
            <a:solidFill>
              <a:schemeClr val="tx1"/>
            </a:solidFill>
          </a:ln>
        </p:spPr>
      </p:pic>
      <p:sp>
        <p:nvSpPr>
          <p:cNvPr id="5" name="TextBox 4">
            <a:extLst>
              <a:ext uri="{FF2B5EF4-FFF2-40B4-BE49-F238E27FC236}">
                <a16:creationId xmlns:a16="http://schemas.microsoft.com/office/drawing/2014/main" id="{2F6E847A-FE32-10F8-ABB3-970600CED932}"/>
              </a:ext>
            </a:extLst>
          </p:cNvPr>
          <p:cNvSpPr txBox="1"/>
          <p:nvPr/>
        </p:nvSpPr>
        <p:spPr>
          <a:xfrm>
            <a:off x="4258363" y="1659284"/>
            <a:ext cx="709637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“1:1s are the perfect opportunity to help others, give to others, and through both, experience the great intrinsic rewards of making a difference in the lives of others. When you have effective 1:1s, all lives are elevated—including your own.” (Rogelberg, p.11)</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D851B46-F7AD-C90F-38B9-F1C5DDFC2540}"/>
              </a:ext>
            </a:extLst>
          </p:cNvPr>
          <p:cNvSpPr txBox="1"/>
          <p:nvPr/>
        </p:nvSpPr>
        <p:spPr>
          <a:xfrm>
            <a:off x="5883661" y="557935"/>
            <a:ext cx="348626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PURPOSE</a:t>
            </a:r>
          </a:p>
        </p:txBody>
      </p:sp>
    </p:spTree>
    <p:extLst>
      <p:ext uri="{BB962C8B-B14F-4D97-AF65-F5344CB8AC3E}">
        <p14:creationId xmlns:p14="http://schemas.microsoft.com/office/powerpoint/2010/main" val="140112818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03FB3-064D-0912-E899-74CAFB7BC5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436899-E39D-96BF-240B-B3B691C31A7C}"/>
              </a:ext>
            </a:extLst>
          </p:cNvPr>
          <p:cNvSpPr>
            <a:spLocks noGrp="1"/>
          </p:cNvSpPr>
          <p:nvPr>
            <p:ph type="title"/>
          </p:nvPr>
        </p:nvSpPr>
        <p:spPr>
          <a:xfrm>
            <a:off x="4184902" y="1552334"/>
            <a:ext cx="7069252" cy="3753328"/>
          </a:xfrm>
          <a:noFill/>
          <a:ln w="38100">
            <a:solidFill>
              <a:schemeClr val="tx1"/>
            </a:solidFill>
          </a:ln>
        </p:spPr>
        <p:txBody>
          <a:bodyPr>
            <a:noAutofit/>
          </a:bodyPr>
          <a:lstStyle/>
          <a:p>
            <a:pPr>
              <a:lnSpc>
                <a:spcPct val="107000"/>
              </a:lnSpc>
              <a:spcAft>
                <a:spcPts val="800"/>
              </a:spcAft>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AD21665-ED47-738B-6B37-E1E97E40677C}"/>
              </a:ext>
            </a:extLst>
          </p:cNvPr>
          <p:cNvSpPr txBox="1"/>
          <p:nvPr/>
        </p:nvSpPr>
        <p:spPr>
          <a:xfrm>
            <a:off x="4376616" y="1659283"/>
            <a:ext cx="6877538"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n-cs"/>
              </a:rPr>
              <a:t>Rogelberg makes the point that this is true of virtually all occupations. It is a human need to develop, improve, make a difference, and feel that one’s contribution matters. It is hard to think of any job where this would not be desirable. </a:t>
            </a:r>
            <a:r>
              <a:rPr kumimoji="0" lang="en-GB" sz="28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(Tomlinson, 2024a) </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person in a suit&#10;&#10;AI-generated content may be incorrect.">
            <a:extLst>
              <a:ext uri="{FF2B5EF4-FFF2-40B4-BE49-F238E27FC236}">
                <a16:creationId xmlns:a16="http://schemas.microsoft.com/office/drawing/2014/main" id="{966B871C-1661-56CC-74E5-593991F8FD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506" y="1406217"/>
            <a:ext cx="2834537" cy="4045561"/>
          </a:xfrm>
          <a:prstGeom prst="rect">
            <a:avLst/>
          </a:prstGeom>
          <a:ln w="25400">
            <a:solidFill>
              <a:schemeClr val="tx1"/>
            </a:solidFill>
          </a:ln>
        </p:spPr>
      </p:pic>
      <p:sp>
        <p:nvSpPr>
          <p:cNvPr id="2" name="TextBox 1">
            <a:extLst>
              <a:ext uri="{FF2B5EF4-FFF2-40B4-BE49-F238E27FC236}">
                <a16:creationId xmlns:a16="http://schemas.microsoft.com/office/drawing/2014/main" id="{F87A4DA1-0761-F636-0FEA-D5269B98AF86}"/>
              </a:ext>
            </a:extLst>
          </p:cNvPr>
          <p:cNvSpPr txBox="1"/>
          <p:nvPr/>
        </p:nvSpPr>
        <p:spPr>
          <a:xfrm>
            <a:off x="5883661" y="557935"/>
            <a:ext cx="348626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PURPOSE</a:t>
            </a:r>
          </a:p>
        </p:txBody>
      </p:sp>
    </p:spTree>
    <p:extLst>
      <p:ext uri="{BB962C8B-B14F-4D97-AF65-F5344CB8AC3E}">
        <p14:creationId xmlns:p14="http://schemas.microsoft.com/office/powerpoint/2010/main" val="29140614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8F35-99F4-005D-749A-44F2994CE1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C7C30D-8A67-9B66-2D0E-A5F96ED45D93}"/>
              </a:ext>
            </a:extLst>
          </p:cNvPr>
          <p:cNvSpPr>
            <a:spLocks noGrp="1"/>
          </p:cNvSpPr>
          <p:nvPr>
            <p:ph type="title"/>
          </p:nvPr>
        </p:nvSpPr>
        <p:spPr>
          <a:xfrm>
            <a:off x="4277648" y="1572684"/>
            <a:ext cx="7421982" cy="3827748"/>
          </a:xfrm>
          <a:noFill/>
          <a:ln w="38100">
            <a:solidFill>
              <a:schemeClr val="tx1"/>
            </a:solidFill>
          </a:ln>
        </p:spPr>
        <p:txBody>
          <a:bodyPr>
            <a:noAutofit/>
          </a:bodyPr>
          <a:lstStyle/>
          <a:p>
            <a:pPr>
              <a:lnSpc>
                <a:spcPct val="107000"/>
              </a:lnSpc>
              <a:spcAft>
                <a:spcPts val="800"/>
              </a:spcAft>
            </a:pPr>
            <a:r>
              <a:rPr lang="en-GB" sz="3200" dirty="0">
                <a:effectLst/>
                <a:latin typeface="Calibri" panose="020F0502020204030204" pitchFamily="34" charset="0"/>
                <a:ea typeface="Aptos" panose="020B0004020202020204" pitchFamily="34" charset="0"/>
              </a:rPr>
              <a:t>In his book on Personal and Professional Development, The Slight Edge, Jeff </a:t>
            </a:r>
            <a:r>
              <a:rPr lang="en-US" sz="3200" dirty="0">
                <a:effectLst/>
                <a:latin typeface="Calibri" panose="020F0502020204030204" pitchFamily="34" charset="0"/>
                <a:ea typeface="Aptos" panose="020B0004020202020204" pitchFamily="34" charset="0"/>
              </a:rPr>
              <a:t>Olson (2013, p.101) argues that </a:t>
            </a:r>
            <a:r>
              <a:rPr lang="en-US" sz="3200" dirty="0">
                <a:solidFill>
                  <a:srgbClr val="00B0F0"/>
                </a:solidFill>
                <a:effectLst/>
                <a:latin typeface="Calibri" panose="020F0502020204030204" pitchFamily="34" charset="0"/>
                <a:ea typeface="Aptos" panose="020B0004020202020204" pitchFamily="34" charset="0"/>
              </a:rPr>
              <a:t>development and happiness are interconnected.</a:t>
            </a:r>
            <a:r>
              <a:rPr lang="en-US" sz="3200" dirty="0">
                <a:effectLst/>
                <a:latin typeface="Calibri" panose="020F0502020204030204" pitchFamily="34" charset="0"/>
                <a:ea typeface="Aptos" panose="020B0004020202020204" pitchFamily="34" charset="0"/>
              </a:rPr>
              <a:t> The research on what it takes to raise happiness correlates closely to what it takes to improve personal development.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DF4CBF9C-35CB-B441-7C0A-D72BB441E181}"/>
              </a:ext>
            </a:extLst>
          </p:cNvPr>
          <p:cNvPicPr>
            <a:picLocks noChangeAspect="1"/>
          </p:cNvPicPr>
          <p:nvPr/>
        </p:nvPicPr>
        <p:blipFill>
          <a:blip r:embed="rId3"/>
          <a:stretch>
            <a:fillRect/>
          </a:stretch>
        </p:blipFill>
        <p:spPr>
          <a:xfrm>
            <a:off x="568036" y="932880"/>
            <a:ext cx="3221183" cy="4992240"/>
          </a:xfrm>
          <a:prstGeom prst="rect">
            <a:avLst/>
          </a:prstGeom>
          <a:ln w="25400">
            <a:solidFill>
              <a:schemeClr val="tx1"/>
            </a:solidFill>
          </a:ln>
        </p:spPr>
      </p:pic>
      <p:sp>
        <p:nvSpPr>
          <p:cNvPr id="5" name="TextBox 4">
            <a:extLst>
              <a:ext uri="{FF2B5EF4-FFF2-40B4-BE49-F238E27FC236}">
                <a16:creationId xmlns:a16="http://schemas.microsoft.com/office/drawing/2014/main" id="{CC2ECB78-EF76-5A62-7C2E-20079BE60F81}"/>
              </a:ext>
            </a:extLst>
          </p:cNvPr>
          <p:cNvSpPr txBox="1"/>
          <p:nvPr/>
        </p:nvSpPr>
        <p:spPr>
          <a:xfrm>
            <a:off x="6096000" y="489749"/>
            <a:ext cx="348626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PURPOSE</a:t>
            </a:r>
          </a:p>
        </p:txBody>
      </p:sp>
    </p:spTree>
    <p:extLst>
      <p:ext uri="{BB962C8B-B14F-4D97-AF65-F5344CB8AC3E}">
        <p14:creationId xmlns:p14="http://schemas.microsoft.com/office/powerpoint/2010/main" val="49526172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24AE3-961F-FC85-3A50-94B08C5B74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52F9E4-5BBB-10B8-CD8B-7AC3E58716AB}"/>
              </a:ext>
            </a:extLst>
          </p:cNvPr>
          <p:cNvSpPr>
            <a:spLocks noGrp="1"/>
          </p:cNvSpPr>
          <p:nvPr>
            <p:ph type="title"/>
          </p:nvPr>
        </p:nvSpPr>
        <p:spPr>
          <a:xfrm>
            <a:off x="4134339" y="1406219"/>
            <a:ext cx="7112000" cy="4752305"/>
          </a:xfrm>
          <a:noFill/>
          <a:ln w="38100">
            <a:solidFill>
              <a:schemeClr val="tx1"/>
            </a:solidFill>
          </a:ln>
        </p:spPr>
        <p:txBody>
          <a:bodyPr>
            <a:noAutofit/>
          </a:bodyPr>
          <a:lstStyle/>
          <a:p>
            <a:pPr>
              <a:lnSpc>
                <a:spcPct val="107000"/>
              </a:lnSpc>
              <a:spcAft>
                <a:spcPts val="800"/>
              </a:spcAft>
            </a:pP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We can see that the range of issues involved is complex. In any profession, working with people carrying out challenging tasks can be complex on professional and personal levels. Therefore, carrying out effective 1-1 meetings crystalizes the difficulties involved. People skills as well as technical knowledge are important.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24B8E540-8788-72A5-6EFF-6410C9D8F8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0" y="1759590"/>
            <a:ext cx="2834537" cy="4045561"/>
          </a:xfrm>
          <a:prstGeom prst="rect">
            <a:avLst/>
          </a:prstGeom>
          <a:ln w="25400">
            <a:solidFill>
              <a:schemeClr val="tx1"/>
            </a:solidFill>
          </a:ln>
        </p:spPr>
      </p:pic>
      <p:sp>
        <p:nvSpPr>
          <p:cNvPr id="4" name="TextBox 3">
            <a:extLst>
              <a:ext uri="{FF2B5EF4-FFF2-40B4-BE49-F238E27FC236}">
                <a16:creationId xmlns:a16="http://schemas.microsoft.com/office/drawing/2014/main" id="{A1D78757-D044-B438-E278-9AFBC9F816B4}"/>
              </a:ext>
            </a:extLst>
          </p:cNvPr>
          <p:cNvSpPr txBox="1"/>
          <p:nvPr/>
        </p:nvSpPr>
        <p:spPr>
          <a:xfrm>
            <a:off x="4963603" y="442721"/>
            <a:ext cx="5219844"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N</a:t>
            </a:r>
            <a:r>
              <a:rPr lang="en-US" sz="3600" dirty="0">
                <a:solidFill>
                  <a:srgbClr val="44546A">
                    <a:lumMod val="40000"/>
                    <a:lumOff val="60000"/>
                  </a:srgbClr>
                </a:solidFill>
                <a:latin typeface="Bauhaus 93" panose="04030905020B02020C02" pitchFamily="82" charset="0"/>
              </a:rPr>
              <a:t>ECESSARY SKILLS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68027455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FC79F-68A4-1AF7-5B5E-49FA31CFE3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1375BA-E05A-3140-503C-D8E93DF03C38}"/>
              </a:ext>
            </a:extLst>
          </p:cNvPr>
          <p:cNvSpPr>
            <a:spLocks noGrp="1"/>
          </p:cNvSpPr>
          <p:nvPr>
            <p:ph type="title"/>
          </p:nvPr>
        </p:nvSpPr>
        <p:spPr>
          <a:xfrm>
            <a:off x="4134338" y="1582904"/>
            <a:ext cx="7213601" cy="4398932"/>
          </a:xfrm>
          <a:noFill/>
          <a:ln w="38100">
            <a:solidFill>
              <a:schemeClr val="tx1"/>
            </a:solidFill>
          </a:ln>
        </p:spPr>
        <p:txBody>
          <a:bodyPr>
            <a:noAutofit/>
          </a:bodyPr>
          <a:lstStyle/>
          <a:p>
            <a:pPr>
              <a:lnSpc>
                <a:spcPct val="107000"/>
              </a:lnSpc>
              <a:spcAft>
                <a:spcPts val="800"/>
              </a:spcAft>
            </a:pP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3E9C52FB-B042-96A0-7686-C2CB2241F9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0" y="1759590"/>
            <a:ext cx="2834537" cy="4045561"/>
          </a:xfrm>
          <a:prstGeom prst="rect">
            <a:avLst/>
          </a:prstGeom>
          <a:ln w="25400">
            <a:solidFill>
              <a:schemeClr val="tx1"/>
            </a:solidFill>
          </a:ln>
        </p:spPr>
      </p:pic>
      <p:sp>
        <p:nvSpPr>
          <p:cNvPr id="4" name="TextBox 3">
            <a:extLst>
              <a:ext uri="{FF2B5EF4-FFF2-40B4-BE49-F238E27FC236}">
                <a16:creationId xmlns:a16="http://schemas.microsoft.com/office/drawing/2014/main" id="{3E6F572A-C711-92EA-B2FC-AB37DD71112A}"/>
              </a:ext>
            </a:extLst>
          </p:cNvPr>
          <p:cNvSpPr txBox="1"/>
          <p:nvPr/>
        </p:nvSpPr>
        <p:spPr>
          <a:xfrm>
            <a:off x="5131216" y="566114"/>
            <a:ext cx="5219844"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N</a:t>
            </a:r>
            <a:r>
              <a:rPr lang="en-US" sz="3600" dirty="0">
                <a:solidFill>
                  <a:srgbClr val="44546A">
                    <a:lumMod val="40000"/>
                    <a:lumOff val="60000"/>
                  </a:srgbClr>
                </a:solidFill>
                <a:latin typeface="Bauhaus 93" panose="04030905020B02020C02" pitchFamily="82" charset="0"/>
              </a:rPr>
              <a:t>ECESSARY SKILLS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8" name="TextBox 7">
            <a:extLst>
              <a:ext uri="{FF2B5EF4-FFF2-40B4-BE49-F238E27FC236}">
                <a16:creationId xmlns:a16="http://schemas.microsoft.com/office/drawing/2014/main" id="{10A685ED-7FC1-1DB8-228A-4E180A8FA9C5}"/>
              </a:ext>
            </a:extLst>
          </p:cNvPr>
          <p:cNvSpPr txBox="1"/>
          <p:nvPr/>
        </p:nvSpPr>
        <p:spPr>
          <a:xfrm>
            <a:off x="4134339" y="1582904"/>
            <a:ext cx="7213600" cy="4385816"/>
          </a:xfrm>
          <a:prstGeom prst="rect">
            <a:avLst/>
          </a:prstGeom>
          <a:noFill/>
        </p:spPr>
        <p:txBody>
          <a:bodyPr wrap="square">
            <a:spAutoFit/>
          </a:bodyPr>
          <a:lstStyle/>
          <a:p>
            <a:r>
              <a:rPr kumimoji="0" lang="en-GB" sz="3100" b="0" i="0" u="none" strike="noStrike" kern="1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Times New Roman" panose="02020603050405020304" pitchFamily="18" charset="0"/>
              </a:rPr>
              <a:t>All work between people has a relational element and requires a degree of emotional intelligence. </a:t>
            </a:r>
            <a:r>
              <a:rPr kumimoji="0" lang="en-GB" sz="31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For example, attunement to feelings, empathy, and compassion. There must also be cultural sensitivity to help avoid misunderstandings. Also, to be attuned to the way that power dynamics, bias, and discrimination can enter the meeting process and relationship. </a:t>
            </a:r>
            <a:endParaRPr lang="en-US" sz="3100" dirty="0"/>
          </a:p>
        </p:txBody>
      </p:sp>
    </p:spTree>
    <p:extLst>
      <p:ext uri="{BB962C8B-B14F-4D97-AF65-F5344CB8AC3E}">
        <p14:creationId xmlns:p14="http://schemas.microsoft.com/office/powerpoint/2010/main" val="291192396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90CA1-F0FD-9C48-A226-012FB2ACE5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013CF6-CEC2-6119-CF9F-40B7B96A1C0E}"/>
              </a:ext>
            </a:extLst>
          </p:cNvPr>
          <p:cNvSpPr>
            <a:spLocks noGrp="1"/>
          </p:cNvSpPr>
          <p:nvPr>
            <p:ph type="title"/>
          </p:nvPr>
        </p:nvSpPr>
        <p:spPr>
          <a:xfrm>
            <a:off x="4134339" y="1406219"/>
            <a:ext cx="7112000" cy="4752305"/>
          </a:xfrm>
          <a:noFill/>
          <a:ln w="38100">
            <a:solidFill>
              <a:schemeClr val="tx1"/>
            </a:solidFill>
          </a:ln>
        </p:spPr>
        <p:txBody>
          <a:bodyPr>
            <a:noAutofit/>
          </a:bodyPr>
          <a:lstStyle/>
          <a:p>
            <a:pPr>
              <a:lnSpc>
                <a:spcPct val="107000"/>
              </a:lnSpc>
              <a:spcAft>
                <a:spcPts val="800"/>
              </a:spcAft>
            </a:pP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5577FFD8-9E3A-C1A3-0073-49F4EBBB4F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0" y="1759590"/>
            <a:ext cx="2834537" cy="4045561"/>
          </a:xfrm>
          <a:prstGeom prst="rect">
            <a:avLst/>
          </a:prstGeom>
          <a:ln w="25400">
            <a:solidFill>
              <a:schemeClr val="tx1"/>
            </a:solidFill>
          </a:ln>
        </p:spPr>
      </p:pic>
      <p:sp>
        <p:nvSpPr>
          <p:cNvPr id="4" name="TextBox 3">
            <a:extLst>
              <a:ext uri="{FF2B5EF4-FFF2-40B4-BE49-F238E27FC236}">
                <a16:creationId xmlns:a16="http://schemas.microsoft.com/office/drawing/2014/main" id="{874FCFA3-5DE0-47AF-60A4-7F50746EEB98}"/>
              </a:ext>
            </a:extLst>
          </p:cNvPr>
          <p:cNvSpPr txBox="1"/>
          <p:nvPr/>
        </p:nvSpPr>
        <p:spPr>
          <a:xfrm>
            <a:off x="4963603" y="442721"/>
            <a:ext cx="5219844"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TRAUMA-INFORMED</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6" name="TextBox 5">
            <a:extLst>
              <a:ext uri="{FF2B5EF4-FFF2-40B4-BE49-F238E27FC236}">
                <a16:creationId xmlns:a16="http://schemas.microsoft.com/office/drawing/2014/main" id="{D5BA7E36-A28A-8A59-F84A-4EE923E35093}"/>
              </a:ext>
            </a:extLst>
          </p:cNvPr>
          <p:cNvSpPr txBox="1"/>
          <p:nvPr/>
        </p:nvSpPr>
        <p:spPr>
          <a:xfrm>
            <a:off x="4204677" y="1520212"/>
            <a:ext cx="7041662" cy="4524315"/>
          </a:xfrm>
          <a:prstGeom prst="rect">
            <a:avLst/>
          </a:prstGeom>
          <a:noFill/>
        </p:spPr>
        <p:txBody>
          <a:bodyPr wrap="square">
            <a:spAutoFit/>
          </a:bodyPr>
          <a:lstStyle/>
          <a:p>
            <a:r>
              <a:rPr kumimoji="0" lang="en-GB" sz="32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In some fields of work, such as therapeutic services for traumatized children the primary task of the work is essentially relational. This means that a high level of relational skills is especially important. As trauma is central to the work; understanding the nature of trauma, how it might be manifested, and how to respond is vital. </a:t>
            </a:r>
            <a:endParaRPr lang="en-US" sz="3200" dirty="0"/>
          </a:p>
        </p:txBody>
      </p:sp>
    </p:spTree>
    <p:extLst>
      <p:ext uri="{BB962C8B-B14F-4D97-AF65-F5344CB8AC3E}">
        <p14:creationId xmlns:p14="http://schemas.microsoft.com/office/powerpoint/2010/main" val="274351140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215E6-3537-D164-CAE7-E46CBA2109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25E22B-1810-854C-66A4-3CFF359AAE53}"/>
              </a:ext>
            </a:extLst>
          </p:cNvPr>
          <p:cNvSpPr>
            <a:spLocks noGrp="1"/>
          </p:cNvSpPr>
          <p:nvPr>
            <p:ph type="title"/>
          </p:nvPr>
        </p:nvSpPr>
        <p:spPr>
          <a:xfrm>
            <a:off x="4146059" y="1695387"/>
            <a:ext cx="7112000" cy="4173966"/>
          </a:xfrm>
          <a:noFill/>
          <a:ln w="38100">
            <a:solidFill>
              <a:schemeClr val="tx1"/>
            </a:solidFill>
          </a:ln>
        </p:spPr>
        <p:txBody>
          <a:bodyPr>
            <a:noAutofit/>
          </a:bodyPr>
          <a:lstStyle/>
          <a:p>
            <a:pPr>
              <a:lnSpc>
                <a:spcPct val="107000"/>
              </a:lnSpc>
              <a:spcAft>
                <a:spcPts val="800"/>
              </a:spcAft>
            </a:pP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r>
              <a:rPr lang="en-GB" sz="32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55D7A550-5212-C307-1DE3-5D175CAD6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0" y="1759590"/>
            <a:ext cx="2834537" cy="4045561"/>
          </a:xfrm>
          <a:prstGeom prst="rect">
            <a:avLst/>
          </a:prstGeom>
          <a:ln w="25400">
            <a:solidFill>
              <a:schemeClr val="tx1"/>
            </a:solidFill>
          </a:ln>
        </p:spPr>
      </p:pic>
      <p:sp>
        <p:nvSpPr>
          <p:cNvPr id="4" name="TextBox 3">
            <a:extLst>
              <a:ext uri="{FF2B5EF4-FFF2-40B4-BE49-F238E27FC236}">
                <a16:creationId xmlns:a16="http://schemas.microsoft.com/office/drawing/2014/main" id="{0AE34661-D0CF-7245-27B9-5758F653D13C}"/>
              </a:ext>
            </a:extLst>
          </p:cNvPr>
          <p:cNvSpPr txBox="1"/>
          <p:nvPr/>
        </p:nvSpPr>
        <p:spPr>
          <a:xfrm>
            <a:off x="4963603" y="583398"/>
            <a:ext cx="5219844"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TRAUMA-INFORMED</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7" name="TextBox 6">
            <a:extLst>
              <a:ext uri="{FF2B5EF4-FFF2-40B4-BE49-F238E27FC236}">
                <a16:creationId xmlns:a16="http://schemas.microsoft.com/office/drawing/2014/main" id="{ECC2CAD8-AEB6-D84B-4C1B-2850D0CE9267}"/>
              </a:ext>
            </a:extLst>
          </p:cNvPr>
          <p:cNvSpPr txBox="1"/>
          <p:nvPr/>
        </p:nvSpPr>
        <p:spPr>
          <a:xfrm>
            <a:off x="4275012" y="1766433"/>
            <a:ext cx="6854093" cy="4031873"/>
          </a:xfrm>
          <a:prstGeom prst="rect">
            <a:avLst/>
          </a:prstGeom>
          <a:noFill/>
        </p:spPr>
        <p:txBody>
          <a:bodyPr wrap="square">
            <a:spAutoFit/>
          </a:bodyPr>
          <a:lstStyle/>
          <a:p>
            <a:r>
              <a:rPr kumimoji="0" lang="en-GB" sz="3200" b="0" i="0" u="none" strike="noStrike" kern="12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mj-cs"/>
              </a:rPr>
              <a:t>Weekly 1-1 meetings, whether with a line manager, consultant, or mentor, will significantly improve the likelihood that signs of vicarious trauma and burnout are picked up early.</a:t>
            </a:r>
            <a:r>
              <a:rPr kumimoji="0" lang="en-GB" sz="32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 1-1 meetings in this context must be trauma-informed and effective in the way these issues are responded to. </a:t>
            </a:r>
            <a:endParaRPr lang="en-US" sz="3200" dirty="0"/>
          </a:p>
        </p:txBody>
      </p:sp>
    </p:spTree>
    <p:extLst>
      <p:ext uri="{BB962C8B-B14F-4D97-AF65-F5344CB8AC3E}">
        <p14:creationId xmlns:p14="http://schemas.microsoft.com/office/powerpoint/2010/main" val="64827310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3B4DC-5891-4AD4-30AE-4562CD394B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EC4C65-20D1-01A2-EA28-D72CA40D16FC}"/>
              </a:ext>
            </a:extLst>
          </p:cNvPr>
          <p:cNvSpPr>
            <a:spLocks noGrp="1"/>
          </p:cNvSpPr>
          <p:nvPr>
            <p:ph type="title"/>
          </p:nvPr>
        </p:nvSpPr>
        <p:spPr>
          <a:xfrm>
            <a:off x="3882841" y="1622738"/>
            <a:ext cx="7256275" cy="3612524"/>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“Thinking and pausing, rather than reacting, is vital in all types of roles and professions. In trauma-informed services, it is vital. In trauma work, the tendency towards reactivity is so high, unhelpful, and potentially retraumatizing. The same can be said of any work that involves crisis and high levels of stress.” (Tomlinson, 2024a) </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47B05DA-7B58-3E54-210F-53D50B80F5D5}"/>
              </a:ext>
            </a:extLst>
          </p:cNvPr>
          <p:cNvSpPr txBox="1"/>
          <p:nvPr/>
        </p:nvSpPr>
        <p:spPr>
          <a:xfrm>
            <a:off x="4858071" y="626700"/>
            <a:ext cx="53058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PAUSING AND THINKING</a:t>
            </a:r>
          </a:p>
        </p:txBody>
      </p:sp>
      <p:pic>
        <p:nvPicPr>
          <p:cNvPr id="6" name="Picture 5" descr="A person in a suit&#10;&#10;Description automatically generated">
            <a:extLst>
              <a:ext uri="{FF2B5EF4-FFF2-40B4-BE49-F238E27FC236}">
                <a16:creationId xmlns:a16="http://schemas.microsoft.com/office/drawing/2014/main" id="{4543B6FD-F464-BB50-FB7D-E1B957571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141" y="1622739"/>
            <a:ext cx="2531853" cy="3612523"/>
          </a:xfrm>
          <a:prstGeom prst="rect">
            <a:avLst/>
          </a:prstGeom>
          <a:ln w="25400">
            <a:solidFill>
              <a:schemeClr val="tx1"/>
            </a:solidFill>
          </a:ln>
        </p:spPr>
      </p:pic>
    </p:spTree>
    <p:extLst>
      <p:ext uri="{BB962C8B-B14F-4D97-AF65-F5344CB8AC3E}">
        <p14:creationId xmlns:p14="http://schemas.microsoft.com/office/powerpoint/2010/main" val="18432307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64A676B9-A3CD-C05F-E5DA-A3311BA9F6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81E815-E699-B034-FA52-58DBB7C593F6}"/>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2045644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EF0A3-E070-8AD0-1DE7-08DB8E6D02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CFBB65-7CB7-B493-B566-D4775C8CA3AC}"/>
              </a:ext>
            </a:extLst>
          </p:cNvPr>
          <p:cNvSpPr>
            <a:spLocks noGrp="1"/>
          </p:cNvSpPr>
          <p:nvPr>
            <p:ph type="title"/>
          </p:nvPr>
        </p:nvSpPr>
        <p:spPr>
          <a:xfrm>
            <a:off x="4198756" y="1234495"/>
            <a:ext cx="7430865" cy="4389009"/>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The organizational consultant, Isabel Menzies Lyth (1979, p.222), explains the meaning of the manager’s role concerning staff support and the primary task,</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“Rice (1963) has said that the effective performance of a primary task is a major source of satisfaction and that insofar as behaviour is adult and reality-based people are loath to surrender such satisfaction…</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lose-up of a person&#10;&#10;Description automatically generated">
            <a:extLst>
              <a:ext uri="{FF2B5EF4-FFF2-40B4-BE49-F238E27FC236}">
                <a16:creationId xmlns:a16="http://schemas.microsoft.com/office/drawing/2014/main" id="{227CE909-DDFE-A1A0-007C-6BAB74F722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461" y="1918484"/>
            <a:ext cx="3614998" cy="3021032"/>
          </a:xfrm>
          <a:prstGeom prst="rect">
            <a:avLst/>
          </a:prstGeom>
        </p:spPr>
      </p:pic>
      <p:sp>
        <p:nvSpPr>
          <p:cNvPr id="2" name="TextBox 1">
            <a:extLst>
              <a:ext uri="{FF2B5EF4-FFF2-40B4-BE49-F238E27FC236}">
                <a16:creationId xmlns:a16="http://schemas.microsoft.com/office/drawing/2014/main" id="{575713B9-DFF0-3E71-7E47-3642CEBC2D33}"/>
              </a:ext>
            </a:extLst>
          </p:cNvPr>
          <p:cNvSpPr txBox="1"/>
          <p:nvPr/>
        </p:nvSpPr>
        <p:spPr>
          <a:xfrm>
            <a:off x="1587356" y="322615"/>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236430902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D97EF-5DA3-2898-4560-994A084675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F5E46B-872B-7CA1-8177-EB9E990A19B7}"/>
              </a:ext>
            </a:extLst>
          </p:cNvPr>
          <p:cNvSpPr>
            <a:spLocks noGrp="1"/>
          </p:cNvSpPr>
          <p:nvPr>
            <p:ph type="title"/>
          </p:nvPr>
        </p:nvSpPr>
        <p:spPr>
          <a:xfrm>
            <a:off x="4198754" y="1169030"/>
            <a:ext cx="7430865" cy="4848186"/>
          </a:xfrm>
          <a:noFill/>
          <a:ln w="38100">
            <a:solidFill>
              <a:schemeClr val="tx1"/>
            </a:solidFill>
          </a:ln>
        </p:spPr>
        <p:txBody>
          <a:bodyPr>
            <a:noAutofit/>
          </a:bodyPr>
          <a:lstStyle/>
          <a:p>
            <a:pPr>
              <a:lnSpc>
                <a:spcPct val="107000"/>
              </a:lnSpc>
              <a:spcAft>
                <a:spcPts val="800"/>
              </a:spcAft>
            </a:pPr>
            <a:r>
              <a:rPr lang="en-GB" sz="2800" dirty="0">
                <a:effectLst/>
                <a:latin typeface="Calibri" panose="020F0502020204030204" pitchFamily="34" charset="0"/>
                <a:ea typeface="Calibri" panose="020F0502020204030204" pitchFamily="34" charset="0"/>
                <a:cs typeface="Calibri" panose="020F0502020204030204" pitchFamily="34" charset="0"/>
              </a:rPr>
              <a:t>… </a:t>
            </a:r>
            <a:r>
              <a:rPr lang="en-US" sz="2800" dirty="0">
                <a:effectLst/>
                <a:latin typeface="Calibri" panose="020F0502020204030204" pitchFamily="34" charset="0"/>
                <a:ea typeface="Calibri" panose="020F0502020204030204" pitchFamily="34" charset="0"/>
                <a:cs typeface="Calibri" panose="020F0502020204030204" pitchFamily="34" charset="0"/>
              </a:rPr>
              <a:t>The responsibility of management for effective task-performance is a contribution to staff support, both through positive job satisfaction and through protecting staff from the anxiety, guilt and depression that arise from inadequate task-performance.”</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Therefore, it is supportive to focus on what is needed to do a job well. </a:t>
            </a:r>
            <a:r>
              <a:rPr lang="en-US" sz="2800" dirty="0">
                <a:effectLst/>
                <a:latin typeface="Calibri" panose="020F0502020204030204" pitchFamily="34" charset="0"/>
                <a:ea typeface="Calibri" panose="020F0502020204030204" pitchFamily="34" charset="0"/>
                <a:cs typeface="Calibri" panose="020F0502020204030204" pitchFamily="34" charset="0"/>
              </a:rPr>
              <a:t>The word support has become a bit at odds with the concept of accountability.</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lose-up of a person&#10;&#10;Description automatically generated">
            <a:extLst>
              <a:ext uri="{FF2B5EF4-FFF2-40B4-BE49-F238E27FC236}">
                <a16:creationId xmlns:a16="http://schemas.microsoft.com/office/drawing/2014/main" id="{7F1D720F-A9A2-62E9-194A-304779F5E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31" y="2082607"/>
            <a:ext cx="3614998" cy="3021032"/>
          </a:xfrm>
          <a:prstGeom prst="rect">
            <a:avLst/>
          </a:prstGeom>
        </p:spPr>
      </p:pic>
      <p:sp>
        <p:nvSpPr>
          <p:cNvPr id="2" name="TextBox 1">
            <a:extLst>
              <a:ext uri="{FF2B5EF4-FFF2-40B4-BE49-F238E27FC236}">
                <a16:creationId xmlns:a16="http://schemas.microsoft.com/office/drawing/2014/main" id="{0FBDF6AD-9DDC-D8D7-F8C9-6ECE4EE42E40}"/>
              </a:ext>
            </a:extLst>
          </p:cNvPr>
          <p:cNvSpPr txBox="1"/>
          <p:nvPr/>
        </p:nvSpPr>
        <p:spPr>
          <a:xfrm>
            <a:off x="1587356" y="202797"/>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133513384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67665-E2AD-C2FA-0F73-8058BA3A96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71C763-4F37-2414-2B10-34CA7698A2BC}"/>
              </a:ext>
            </a:extLst>
          </p:cNvPr>
          <p:cNvSpPr>
            <a:spLocks noGrp="1"/>
          </p:cNvSpPr>
          <p:nvPr>
            <p:ph type="title"/>
          </p:nvPr>
        </p:nvSpPr>
        <p:spPr>
          <a:xfrm>
            <a:off x="3462215" y="1218315"/>
            <a:ext cx="8018105" cy="4783900"/>
          </a:xfrm>
          <a:noFill/>
          <a:ln w="38100">
            <a:solidFill>
              <a:schemeClr val="tx1"/>
            </a:solidFill>
          </a:ln>
        </p:spPr>
        <p:txBody>
          <a:bodyPr>
            <a:noAutofit/>
          </a:bodyPr>
          <a:lstStyle/>
          <a:p>
            <a:pPr>
              <a:lnSpc>
                <a:spcPct val="107000"/>
              </a:lnSpc>
              <a:spcAft>
                <a:spcPts val="800"/>
              </a:spcAft>
            </a:pPr>
            <a:r>
              <a:rPr lang="en-US" sz="3000" dirty="0">
                <a:effectLst/>
                <a:latin typeface="Calibri" panose="020F0502020204030204" pitchFamily="34" charset="0"/>
                <a:ea typeface="Calibri" panose="020F0502020204030204" pitchFamily="34" charset="0"/>
                <a:cs typeface="Calibri" panose="020F0502020204030204" pitchFamily="34" charset="0"/>
              </a:rPr>
              <a:t>Therefore, it is supportive to focus on what is needed to do a job well. The word support has become a bit at odds with the concept of accountability. I tend to agree with the point made by Brené Brown (2018) that, </a:t>
            </a:r>
            <a:br>
              <a:rPr lang="en-US" sz="30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3000" dirty="0">
                <a:effectLst/>
                <a:latin typeface="Calibri" panose="020F0502020204030204" pitchFamily="34" charset="0"/>
                <a:ea typeface="Calibri" panose="020F0502020204030204" pitchFamily="34" charset="0"/>
                <a:cs typeface="Calibri" panose="020F0502020204030204" pitchFamily="34" charset="0"/>
              </a:rPr>
            </a:br>
            <a:r>
              <a:rPr lang="en-US" sz="3000" dirty="0">
                <a:effectLst/>
                <a:latin typeface="Calibri" panose="020F0502020204030204" pitchFamily="34" charset="0"/>
                <a:ea typeface="Calibri" panose="020F0502020204030204" pitchFamily="34" charset="0"/>
                <a:cs typeface="Calibri" panose="020F0502020204030204" pitchFamily="34" charset="0"/>
              </a:rPr>
              <a:t>“Clear is kind. Unclear is unkind… Not getting clear with a colleague about your expectations because it feels too hard, yet holding them accountable or blaming them for not delivering is unkind.”</a:t>
            </a:r>
            <a:endParaRPr lang="en-GB" sz="30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erson smiling with a scarf around her neck&#10;&#10;Description automatically generated">
            <a:extLst>
              <a:ext uri="{FF2B5EF4-FFF2-40B4-BE49-F238E27FC236}">
                <a16:creationId xmlns:a16="http://schemas.microsoft.com/office/drawing/2014/main" id="{8706FADE-58F1-5ED9-C80C-2C7EF2E5D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463" y="1876424"/>
            <a:ext cx="2838450" cy="3105150"/>
          </a:xfrm>
          <a:prstGeom prst="rect">
            <a:avLst/>
          </a:prstGeom>
          <a:ln w="25400">
            <a:solidFill>
              <a:schemeClr val="tx1"/>
            </a:solidFill>
          </a:ln>
        </p:spPr>
      </p:pic>
      <p:sp>
        <p:nvSpPr>
          <p:cNvPr id="2" name="TextBox 1">
            <a:extLst>
              <a:ext uri="{FF2B5EF4-FFF2-40B4-BE49-F238E27FC236}">
                <a16:creationId xmlns:a16="http://schemas.microsoft.com/office/drawing/2014/main" id="{612A4DA1-F763-CEB4-4DFB-851901DA8FEE}"/>
              </a:ext>
            </a:extLst>
          </p:cNvPr>
          <p:cNvSpPr txBox="1"/>
          <p:nvPr/>
        </p:nvSpPr>
        <p:spPr>
          <a:xfrm>
            <a:off x="1587356" y="292052"/>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406800354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BCB1D-D55D-D402-81AB-A4D1A1705C8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62E735-0682-6F76-1BBD-2A7BC3DB39C7}"/>
              </a:ext>
            </a:extLst>
          </p:cNvPr>
          <p:cNvSpPr>
            <a:spLocks noGrp="1"/>
          </p:cNvSpPr>
          <p:nvPr>
            <p:ph type="title"/>
          </p:nvPr>
        </p:nvSpPr>
        <p:spPr>
          <a:xfrm>
            <a:off x="4136233" y="1387588"/>
            <a:ext cx="7430865" cy="4082822"/>
          </a:xfrm>
          <a:noFill/>
          <a:ln w="38100">
            <a:solidFill>
              <a:schemeClr val="tx1"/>
            </a:solidFill>
          </a:ln>
        </p:spPr>
        <p:txBody>
          <a:bodyPr>
            <a:noAutofit/>
          </a:bodyPr>
          <a:lstStyle/>
          <a:p>
            <a:pPr>
              <a:lnSpc>
                <a:spcPct val="107000"/>
              </a:lnSpc>
              <a:spcAft>
                <a:spcPts val="800"/>
              </a:spcAft>
            </a:pPr>
            <a:r>
              <a:rPr lang="en-GB" sz="3200" dirty="0">
                <a:effectLst/>
                <a:latin typeface="Calibri" panose="020F0502020204030204" pitchFamily="34" charset="0"/>
                <a:ea typeface="Calibri" panose="020F0502020204030204" pitchFamily="34" charset="0"/>
                <a:cs typeface="Calibri" panose="020F0502020204030204" pitchFamily="34" charset="0"/>
              </a:rPr>
              <a:t>Rogelberg (p. 110) argues,</a:t>
            </a:r>
            <a:br>
              <a:rPr lang="en-GB" sz="3200" dirty="0">
                <a:effectLst/>
                <a:latin typeface="Calibri" panose="020F0502020204030204" pitchFamily="34" charset="0"/>
                <a:ea typeface="Calibri" panose="020F0502020204030204" pitchFamily="34" charset="0"/>
                <a:cs typeface="Calibri" panose="020F0502020204030204" pitchFamily="34" charset="0"/>
              </a:rPr>
            </a:br>
            <a:r>
              <a:rPr lang="en-GB" sz="1000" dirty="0">
                <a:effectLst/>
                <a:latin typeface="Calibri" panose="020F0502020204030204" pitchFamily="34" charset="0"/>
                <a:ea typeface="Calibri" panose="020F0502020204030204" pitchFamily="34" charset="0"/>
                <a:cs typeface="Calibri" panose="020F0502020204030204" pitchFamily="34" charset="0"/>
              </a:rPr>
              <a:t> </a:t>
            </a:r>
            <a:br>
              <a:rPr lang="en-GB" sz="3200" dirty="0">
                <a:effectLst/>
                <a:latin typeface="Calibri" panose="020F0502020204030204" pitchFamily="34" charset="0"/>
                <a:ea typeface="Calibri" panose="020F0502020204030204" pitchFamily="34" charset="0"/>
                <a:cs typeface="Calibri" panose="020F0502020204030204" pitchFamily="34" charset="0"/>
              </a:rPr>
            </a:br>
            <a:r>
              <a:rPr lang="en-GB" sz="3200" dirty="0">
                <a:effectLst/>
                <a:latin typeface="Calibri" panose="020F0502020204030204" pitchFamily="34" charset="0"/>
                <a:ea typeface="Calibri" panose="020F0502020204030204" pitchFamily="34" charset="0"/>
                <a:cs typeface="Calibri" panose="020F0502020204030204" pitchFamily="34" charset="0"/>
              </a:rPr>
              <a:t>“</a:t>
            </a:r>
            <a:r>
              <a:rPr lang="en-US" sz="3200" dirty="0">
                <a:effectLst/>
                <a:latin typeface="Calibri" panose="020F0502020204030204" pitchFamily="34" charset="0"/>
                <a:ea typeface="Calibri" panose="020F0502020204030204" pitchFamily="34" charset="0"/>
                <a:cs typeface="Calibri" panose="020F0502020204030204" pitchFamily="34" charset="0"/>
              </a:rPr>
              <a:t>Accountability and kindness are not mutually exclusive in any way. Sometimes, holding people accountable is an act of kindness in and of itself. Overall, being kind is essential to addressing personal needs and building a robust relationship...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3ABEFB35-3870-5BC5-EF41-AF352ADA4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379" y="1019772"/>
            <a:ext cx="3171014" cy="4818455"/>
          </a:xfrm>
          <a:prstGeom prst="rect">
            <a:avLst/>
          </a:prstGeom>
          <a:ln w="25400">
            <a:solidFill>
              <a:schemeClr val="tx1"/>
            </a:solidFill>
          </a:ln>
        </p:spPr>
      </p:pic>
      <p:sp>
        <p:nvSpPr>
          <p:cNvPr id="6" name="TextBox 5">
            <a:extLst>
              <a:ext uri="{FF2B5EF4-FFF2-40B4-BE49-F238E27FC236}">
                <a16:creationId xmlns:a16="http://schemas.microsoft.com/office/drawing/2014/main" id="{8A944F2E-F3FE-F515-99E3-0EB6C0D439D9}"/>
              </a:ext>
            </a:extLst>
          </p:cNvPr>
          <p:cNvSpPr txBox="1"/>
          <p:nvPr/>
        </p:nvSpPr>
        <p:spPr>
          <a:xfrm>
            <a:off x="1587356" y="245047"/>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140465936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3F0DF-29BE-D43B-80F3-600A360C6D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CBB8C6-4D1B-2C23-0EB1-A192C8430303}"/>
              </a:ext>
            </a:extLst>
          </p:cNvPr>
          <p:cNvSpPr>
            <a:spLocks noGrp="1"/>
          </p:cNvSpPr>
          <p:nvPr>
            <p:ph type="title"/>
          </p:nvPr>
        </p:nvSpPr>
        <p:spPr>
          <a:xfrm>
            <a:off x="4136233" y="1524177"/>
            <a:ext cx="7430865" cy="3809643"/>
          </a:xfrm>
          <a:noFill/>
          <a:ln w="38100">
            <a:solidFill>
              <a:schemeClr val="tx1"/>
            </a:solidFill>
          </a:ln>
        </p:spPr>
        <p:txBody>
          <a:bodyPr>
            <a:noAutofit/>
          </a:bodyPr>
          <a:lstStyle/>
          <a:p>
            <a:pPr>
              <a:lnSpc>
                <a:spcPct val="107000"/>
              </a:lnSpc>
              <a:spcAft>
                <a:spcPts val="800"/>
              </a:spcAft>
            </a:pP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It also allows your messages of accountability and/or critical feedback to be more readily heard, as you intend them as kindness can break down walls of defensiveness and close-mindedness. It is also noteworthy that kindness begets kindness.”</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F5A64435-34E5-E0DC-A1C4-2D35353CB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379" y="1019772"/>
            <a:ext cx="3171014" cy="4818455"/>
          </a:xfrm>
          <a:prstGeom prst="rect">
            <a:avLst/>
          </a:prstGeom>
          <a:ln w="25400">
            <a:solidFill>
              <a:schemeClr val="tx1"/>
            </a:solidFill>
          </a:ln>
        </p:spPr>
      </p:pic>
      <p:sp>
        <p:nvSpPr>
          <p:cNvPr id="6" name="TextBox 5">
            <a:extLst>
              <a:ext uri="{FF2B5EF4-FFF2-40B4-BE49-F238E27FC236}">
                <a16:creationId xmlns:a16="http://schemas.microsoft.com/office/drawing/2014/main" id="{2DF258CF-2D42-E6CC-03D9-EAEA3EF890B4}"/>
              </a:ext>
            </a:extLst>
          </p:cNvPr>
          <p:cNvSpPr txBox="1"/>
          <p:nvPr/>
        </p:nvSpPr>
        <p:spPr>
          <a:xfrm>
            <a:off x="1587356" y="229416"/>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354595842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6EF2F-355D-D545-BEF6-0B6D826431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A570F4-0D19-2598-D89C-E3974C1A1872}"/>
              </a:ext>
            </a:extLst>
          </p:cNvPr>
          <p:cNvSpPr>
            <a:spLocks noGrp="1"/>
          </p:cNvSpPr>
          <p:nvPr>
            <p:ph type="title"/>
          </p:nvPr>
        </p:nvSpPr>
        <p:spPr>
          <a:xfrm>
            <a:off x="4198754" y="1004991"/>
            <a:ext cx="7430865" cy="484801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Referring to decades of research, Gallup (2024, p.19) agrees about the importance of accountability,</a:t>
            </a:r>
            <a:br>
              <a:rPr lang="en-US" sz="2800" dirty="0">
                <a:effectLst/>
                <a:latin typeface="Calibri" panose="020F0502020204030204" pitchFamily="34" charset="0"/>
                <a:ea typeface="Calibri" panose="020F0502020204030204" pitchFamily="34" charset="0"/>
                <a:cs typeface="Calibri" panose="020F0502020204030204" pitchFamily="34" charset="0"/>
              </a:rPr>
            </a:br>
            <a:br>
              <a:rPr lang="en-US" sz="10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“Managers drive engagement through goal setting, regular, meaningful feedback and accountability. Gallup’s decades of research into effective management finds that a great manager builds an ongoing relationship with an employee grounded in respect, positivity, and an understanding of the employee’s unique gifts…</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over of a book&#10;&#10;Description automatically generated">
            <a:extLst>
              <a:ext uri="{FF2B5EF4-FFF2-40B4-BE49-F238E27FC236}">
                <a16:creationId xmlns:a16="http://schemas.microsoft.com/office/drawing/2014/main" id="{9F9B2FC3-55FE-34D5-364C-7145F7833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19" y="1284450"/>
            <a:ext cx="3165763" cy="4289098"/>
          </a:xfrm>
          <a:prstGeom prst="rect">
            <a:avLst/>
          </a:prstGeom>
          <a:ln w="25400">
            <a:solidFill>
              <a:schemeClr val="tx1"/>
            </a:solidFill>
          </a:ln>
        </p:spPr>
      </p:pic>
      <p:sp>
        <p:nvSpPr>
          <p:cNvPr id="2" name="TextBox 1">
            <a:extLst>
              <a:ext uri="{FF2B5EF4-FFF2-40B4-BE49-F238E27FC236}">
                <a16:creationId xmlns:a16="http://schemas.microsoft.com/office/drawing/2014/main" id="{2B851278-292A-95DC-42FA-D9D421E29445}"/>
              </a:ext>
            </a:extLst>
          </p:cNvPr>
          <p:cNvSpPr txBox="1"/>
          <p:nvPr/>
        </p:nvSpPr>
        <p:spPr>
          <a:xfrm>
            <a:off x="1587356" y="164139"/>
            <a:ext cx="9017287" cy="646331"/>
          </a:xfrm>
          <a:prstGeom prst="rect">
            <a:avLst/>
          </a:prstGeom>
          <a:solidFill>
            <a:schemeClr val="bg1"/>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422318326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A7471-81D5-1533-46BA-CA5538A923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C0850B-FA7A-66E4-4410-2107385086DA}"/>
              </a:ext>
            </a:extLst>
          </p:cNvPr>
          <p:cNvSpPr>
            <a:spLocks noGrp="1"/>
          </p:cNvSpPr>
          <p:nvPr>
            <p:ph type="title"/>
          </p:nvPr>
        </p:nvSpPr>
        <p:spPr>
          <a:xfrm>
            <a:off x="4128415" y="2020633"/>
            <a:ext cx="7430865" cy="2816732"/>
          </a:xfrm>
          <a:noFill/>
          <a:ln w="38100">
            <a:solidFill>
              <a:schemeClr val="tx1"/>
            </a:solidFill>
          </a:ln>
        </p:spPr>
        <p:txBody>
          <a:bodyPr>
            <a:noAutofit/>
          </a:bodyPr>
          <a:lstStyle/>
          <a:p>
            <a:pPr>
              <a:lnSpc>
                <a:spcPct val="107000"/>
              </a:lnSpc>
              <a:spcAft>
                <a:spcPts val="800"/>
              </a:spcAft>
            </a:pPr>
            <a:r>
              <a:rPr lang="en-US" sz="32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 Great managers help employees find meaning and reward in their work. </a:t>
            </a:r>
            <a:r>
              <a:rPr lang="en-US" sz="3200" dirty="0">
                <a:effectLst/>
                <a:latin typeface="Calibri" panose="020F0502020204030204" pitchFamily="34" charset="0"/>
                <a:ea typeface="Calibri" panose="020F0502020204030204" pitchFamily="34" charset="0"/>
                <a:cs typeface="Calibri" panose="020F0502020204030204" pitchFamily="34" charset="0"/>
              </a:rPr>
              <a:t>As a result, employees take an interest in what they do, leading to higher productivity and enjoyment.”</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over of a book&#10;&#10;Description automatically generated">
            <a:extLst>
              <a:ext uri="{FF2B5EF4-FFF2-40B4-BE49-F238E27FC236}">
                <a16:creationId xmlns:a16="http://schemas.microsoft.com/office/drawing/2014/main" id="{5AFFB01E-28D3-03D6-863D-DC2DB12AF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19" y="1284450"/>
            <a:ext cx="3165763" cy="4289098"/>
          </a:xfrm>
          <a:prstGeom prst="rect">
            <a:avLst/>
          </a:prstGeom>
          <a:ln w="25400">
            <a:solidFill>
              <a:schemeClr val="tx1"/>
            </a:solidFill>
          </a:ln>
        </p:spPr>
      </p:pic>
      <p:sp>
        <p:nvSpPr>
          <p:cNvPr id="2" name="TextBox 1">
            <a:extLst>
              <a:ext uri="{FF2B5EF4-FFF2-40B4-BE49-F238E27FC236}">
                <a16:creationId xmlns:a16="http://schemas.microsoft.com/office/drawing/2014/main" id="{48F9A982-F2E5-820D-CA71-31884AD5A174}"/>
              </a:ext>
            </a:extLst>
          </p:cNvPr>
          <p:cNvSpPr txBox="1"/>
          <p:nvPr/>
        </p:nvSpPr>
        <p:spPr>
          <a:xfrm>
            <a:off x="1587356" y="164139"/>
            <a:ext cx="9017287" cy="646331"/>
          </a:xfrm>
          <a:prstGeom prst="rect">
            <a:avLst/>
          </a:prstGeom>
          <a:solidFill>
            <a:schemeClr val="bg1"/>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TASK PERFORMANCE &amp; ACCOUNTABILITY</a:t>
            </a:r>
          </a:p>
        </p:txBody>
      </p:sp>
    </p:spTree>
    <p:extLst>
      <p:ext uri="{BB962C8B-B14F-4D97-AF65-F5344CB8AC3E}">
        <p14:creationId xmlns:p14="http://schemas.microsoft.com/office/powerpoint/2010/main" val="261582695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143DFCC7-FFBD-2905-B124-6470D73938D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7F6C72E-6FD3-2DA1-49D6-EA2BF81D732F}"/>
              </a:ext>
            </a:extLst>
          </p:cNvPr>
          <p:cNvSpPr txBox="1"/>
          <p:nvPr/>
        </p:nvSpPr>
        <p:spPr>
          <a:xfrm>
            <a:off x="74246" y="1029102"/>
            <a:ext cx="12043508" cy="1077218"/>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VALUE OF SCHEDULED MEETINGS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IN A SAFE PROTECTED SPACE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19731656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6D29E-956D-A69D-50FB-50C8CA3878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7EB31E-DE4D-5C86-1678-37617E61A157}"/>
              </a:ext>
            </a:extLst>
          </p:cNvPr>
          <p:cNvSpPr>
            <a:spLocks noGrp="1"/>
          </p:cNvSpPr>
          <p:nvPr>
            <p:ph type="title"/>
          </p:nvPr>
        </p:nvSpPr>
        <p:spPr>
          <a:xfrm>
            <a:off x="4344380" y="1756167"/>
            <a:ext cx="6690944" cy="4045561"/>
          </a:xfrm>
          <a:noFill/>
          <a:ln w="38100">
            <a:solidFill>
              <a:schemeClr val="tx1"/>
            </a:solidFill>
          </a:ln>
        </p:spPr>
        <p:txBody>
          <a:bodyPr>
            <a:noAutofit/>
          </a:bodyPr>
          <a:lstStyle/>
          <a:p>
            <a:pPr>
              <a:lnSpc>
                <a:spcPct val="107000"/>
              </a:lnSpc>
              <a:spcAft>
                <a:spcPts val="800"/>
              </a:spcAft>
            </a:pPr>
            <a:r>
              <a:rPr lang="en-US" dirty="0">
                <a:effectLst/>
                <a:latin typeface="Calibri" panose="020F0502020204030204" pitchFamily="34" charset="0"/>
                <a:ea typeface="Calibri" panose="020F0502020204030204" pitchFamily="34" charset="0"/>
                <a:cs typeface="Calibri" panose="020F0502020204030204" pitchFamily="34" charset="0"/>
              </a:rPr>
              <a:t>Passing conversations, catch-ups, and updates by nature are not usually deep. Neither is it possible to deal with complex and emotional issues where the consequences are potentially high.</a:t>
            </a:r>
            <a:br>
              <a:rPr lang="en-US" dirty="0">
                <a:effectLst/>
                <a:latin typeface="Calibri" panose="020F0502020204030204" pitchFamily="34" charset="0"/>
                <a:ea typeface="Calibri" panose="020F0502020204030204" pitchFamily="34" charset="0"/>
                <a:cs typeface="Calibri" panose="020F0502020204030204" pitchFamily="34" charset="0"/>
              </a:rPr>
            </a:br>
            <a:r>
              <a:rPr kumimoji="0" lang="en-GB"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(Tomlinson, 2024a)</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erson in a suit&#10;&#10;Description automatically generated">
            <a:extLst>
              <a:ext uri="{FF2B5EF4-FFF2-40B4-BE49-F238E27FC236}">
                <a16:creationId xmlns:a16="http://schemas.microsoft.com/office/drawing/2014/main" id="{5EDE65C3-A32E-A225-E64F-0C8B3FCDE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676" y="1862867"/>
            <a:ext cx="2685786" cy="3832159"/>
          </a:xfrm>
          <a:prstGeom prst="rect">
            <a:avLst/>
          </a:prstGeom>
          <a:ln w="25400">
            <a:solidFill>
              <a:schemeClr val="tx1"/>
            </a:solidFill>
          </a:ln>
        </p:spPr>
      </p:pic>
      <p:sp>
        <p:nvSpPr>
          <p:cNvPr id="6" name="TextBox 5">
            <a:extLst>
              <a:ext uri="{FF2B5EF4-FFF2-40B4-BE49-F238E27FC236}">
                <a16:creationId xmlns:a16="http://schemas.microsoft.com/office/drawing/2014/main" id="{B264671D-D52F-6879-E30B-836CA09B9AF3}"/>
              </a:ext>
            </a:extLst>
          </p:cNvPr>
          <p:cNvSpPr txBox="1"/>
          <p:nvPr/>
        </p:nvSpPr>
        <p:spPr>
          <a:xfrm>
            <a:off x="74246" y="521102"/>
            <a:ext cx="12043508" cy="584775"/>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VALUE OF SCHEDULED MEETINGS IN A SAFE PROTECTED SPACE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58523188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43701-317C-F725-02BA-7F3A365FA2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088678-FE99-F60B-5C0B-BA81CEE4966C}"/>
              </a:ext>
            </a:extLst>
          </p:cNvPr>
          <p:cNvSpPr>
            <a:spLocks noGrp="1"/>
          </p:cNvSpPr>
          <p:nvPr>
            <p:ph type="title"/>
          </p:nvPr>
        </p:nvSpPr>
        <p:spPr>
          <a:xfrm>
            <a:off x="4472660" y="1779992"/>
            <a:ext cx="6690944" cy="4045561"/>
          </a:xfrm>
          <a:noFill/>
          <a:ln w="38100">
            <a:solidFill>
              <a:schemeClr val="tx1"/>
            </a:solidFill>
          </a:ln>
        </p:spPr>
        <p:txBody>
          <a:bodyPr>
            <a:noAutofit/>
          </a:bodyPr>
          <a:lstStyle/>
          <a:p>
            <a:pPr>
              <a:lnSpc>
                <a:spcPct val="107000"/>
              </a:lnSpc>
              <a:spcAft>
                <a:spcPts val="800"/>
              </a:spcAft>
            </a:pPr>
            <a:b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3200" b="0" i="0" u="none" strike="noStrike" kern="1200" cap="none" spc="0" normalizeH="0" baseline="0" noProof="0" dirty="0">
                <a:ln w="0"/>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It is also human nature to avoid pain and deny difficulties. A more casual way of working feeds into these defensive avoidances. </a:t>
            </a: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Sometimes we are not aware of something troubling until we sit down in a safe space with an attentive other.” (Tomlinson, 2024a) </a:t>
            </a:r>
            <a:b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erson in a suit&#10;&#10;Description automatically generated">
            <a:extLst>
              <a:ext uri="{FF2B5EF4-FFF2-40B4-BE49-F238E27FC236}">
                <a16:creationId xmlns:a16="http://schemas.microsoft.com/office/drawing/2014/main" id="{5FBCAF0F-2AD2-EDA1-8914-6B335691E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396" y="1699807"/>
            <a:ext cx="2947746" cy="4205932"/>
          </a:xfrm>
          <a:prstGeom prst="rect">
            <a:avLst/>
          </a:prstGeom>
          <a:ln w="25400">
            <a:solidFill>
              <a:schemeClr val="tx1"/>
            </a:solidFill>
          </a:ln>
        </p:spPr>
      </p:pic>
      <p:sp>
        <p:nvSpPr>
          <p:cNvPr id="6" name="TextBox 5">
            <a:extLst>
              <a:ext uri="{FF2B5EF4-FFF2-40B4-BE49-F238E27FC236}">
                <a16:creationId xmlns:a16="http://schemas.microsoft.com/office/drawing/2014/main" id="{AC0B178A-F5C6-A5C3-DADE-BD6752C3C6E5}"/>
              </a:ext>
            </a:extLst>
          </p:cNvPr>
          <p:cNvSpPr txBox="1"/>
          <p:nvPr/>
        </p:nvSpPr>
        <p:spPr>
          <a:xfrm>
            <a:off x="74246" y="521102"/>
            <a:ext cx="12043508" cy="584775"/>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VALUE OF SCHEDULED MEETINGS IN A SAFE PROTECTED SPACE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212541820"/>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B4519-4E30-ECAB-59A6-48D2325345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7E3266-8FE2-8DBF-55E2-85C5E9D7A974}"/>
              </a:ext>
            </a:extLst>
          </p:cNvPr>
          <p:cNvSpPr>
            <a:spLocks noGrp="1"/>
          </p:cNvSpPr>
          <p:nvPr>
            <p:ph type="title"/>
          </p:nvPr>
        </p:nvSpPr>
        <p:spPr>
          <a:xfrm>
            <a:off x="4275014" y="1539631"/>
            <a:ext cx="6963507" cy="421249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60F39D4E-6199-A3E7-BACD-0E7B29E917FE}"/>
              </a:ext>
            </a:extLst>
          </p:cNvPr>
          <p:cNvSpPr txBox="1"/>
          <p:nvPr/>
        </p:nvSpPr>
        <p:spPr>
          <a:xfrm>
            <a:off x="74246" y="521102"/>
            <a:ext cx="12043508" cy="584775"/>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VALUE OF SCHEDULED MEETINGS IN A SAFE PROTECTED SPACE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11" name="TextBox 10">
            <a:extLst>
              <a:ext uri="{FF2B5EF4-FFF2-40B4-BE49-F238E27FC236}">
                <a16:creationId xmlns:a16="http://schemas.microsoft.com/office/drawing/2014/main" id="{5F4B9EA7-E194-B016-C5C6-B486F67864C1}"/>
              </a:ext>
            </a:extLst>
          </p:cNvPr>
          <p:cNvSpPr txBox="1"/>
          <p:nvPr/>
        </p:nvSpPr>
        <p:spPr>
          <a:xfrm>
            <a:off x="4349259" y="1642726"/>
            <a:ext cx="6815015"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“If we do not at least regularly pay attention to what is going on in our work and life, there is a serious risk that unacknowledged issues either get acted out towards others or cause internal pain, physically and mentally.” (Tomlinson, 2024a) </a:t>
            </a:r>
          </a:p>
        </p:txBody>
      </p:sp>
      <p:pic>
        <p:nvPicPr>
          <p:cNvPr id="12" name="Picture 11" descr="A person in a suit&#10;&#10;Description automatically generated">
            <a:extLst>
              <a:ext uri="{FF2B5EF4-FFF2-40B4-BE49-F238E27FC236}">
                <a16:creationId xmlns:a16="http://schemas.microsoft.com/office/drawing/2014/main" id="{ED273E7F-7F45-13A6-2B42-0E36FBEF0A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011" y="1524919"/>
            <a:ext cx="2947746" cy="4205932"/>
          </a:xfrm>
          <a:prstGeom prst="rect">
            <a:avLst/>
          </a:prstGeom>
          <a:ln w="25400">
            <a:solidFill>
              <a:schemeClr val="tx1"/>
            </a:solidFill>
          </a:ln>
        </p:spPr>
      </p:pic>
    </p:spTree>
    <p:extLst>
      <p:ext uri="{BB962C8B-B14F-4D97-AF65-F5344CB8AC3E}">
        <p14:creationId xmlns:p14="http://schemas.microsoft.com/office/powerpoint/2010/main" val="243192353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424A5-AA91-CC5F-BF65-42D51EE89B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70639E-6916-F1C0-254A-35B2ACF7B6D6}"/>
              </a:ext>
            </a:extLst>
          </p:cNvPr>
          <p:cNvSpPr>
            <a:spLocks noGrp="1"/>
          </p:cNvSpPr>
          <p:nvPr>
            <p:ph type="title"/>
          </p:nvPr>
        </p:nvSpPr>
        <p:spPr>
          <a:xfrm>
            <a:off x="4275014" y="1539631"/>
            <a:ext cx="6963507" cy="421249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descr="A person in a suit&#10;&#10;Description automatically generated">
            <a:extLst>
              <a:ext uri="{FF2B5EF4-FFF2-40B4-BE49-F238E27FC236}">
                <a16:creationId xmlns:a16="http://schemas.microsoft.com/office/drawing/2014/main" id="{B16CAA8E-9091-AC09-81D9-71C19F844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011" y="1524919"/>
            <a:ext cx="2947746" cy="4205932"/>
          </a:xfrm>
          <a:prstGeom prst="rect">
            <a:avLst/>
          </a:prstGeom>
          <a:ln w="25400">
            <a:solidFill>
              <a:schemeClr val="tx1"/>
            </a:solidFill>
          </a:ln>
        </p:spPr>
      </p:pic>
      <p:sp>
        <p:nvSpPr>
          <p:cNvPr id="5" name="TextBox 4">
            <a:extLst>
              <a:ext uri="{FF2B5EF4-FFF2-40B4-BE49-F238E27FC236}">
                <a16:creationId xmlns:a16="http://schemas.microsoft.com/office/drawing/2014/main" id="{48A83318-4A46-9AEE-DA67-066B1B9F3E62}"/>
              </a:ext>
            </a:extLst>
          </p:cNvPr>
          <p:cNvSpPr txBox="1"/>
          <p:nvPr/>
        </p:nvSpPr>
        <p:spPr>
          <a:xfrm>
            <a:off x="4275014" y="1563495"/>
            <a:ext cx="6815017" cy="427809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 lack of opportunity to acknowledge, think about, and try to understand difficulties in challenging work is a major cause of staff sickness, absence, and turnover, among other significant organizational symptoms.</a:t>
            </a:r>
            <a:r>
              <a:rPr lang="en-US" sz="3400" dirty="0">
                <a:ln w="0"/>
                <a:solidFill>
                  <a:prstClr val="white"/>
                </a:solidFill>
                <a:latin typeface="Calibri" panose="020F0502020204030204" pitchFamily="34" charset="0"/>
                <a:ea typeface="Calibri" panose="020F0502020204030204" pitchFamily="34" charset="0"/>
                <a:cs typeface="Calibri" panose="020F0502020204030204" pitchFamily="34" charset="0"/>
              </a:rPr>
              <a:t>” (Tomlinson, 2024a) </a:t>
            </a:r>
            <a:endParaRPr kumimoji="0" lang="en-US" sz="3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F117783-FE24-15FF-FA27-BF8082621892}"/>
              </a:ext>
            </a:extLst>
          </p:cNvPr>
          <p:cNvSpPr txBox="1"/>
          <p:nvPr/>
        </p:nvSpPr>
        <p:spPr>
          <a:xfrm>
            <a:off x="74246" y="521102"/>
            <a:ext cx="12043508" cy="584775"/>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VALUE OF SCHEDULED MEETINGS IN A SAFE PROTECTED SPACE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415927125"/>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26665-0CF6-4CAF-E77B-7529F27FAB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C512DE-4DFB-2B4C-6D3C-DA07E56CB436}"/>
              </a:ext>
            </a:extLst>
          </p:cNvPr>
          <p:cNvSpPr>
            <a:spLocks noGrp="1"/>
          </p:cNvSpPr>
          <p:nvPr>
            <p:ph type="title"/>
          </p:nvPr>
        </p:nvSpPr>
        <p:spPr>
          <a:xfrm>
            <a:off x="4196862" y="1759526"/>
            <a:ext cx="6944995" cy="4524472"/>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“Having a specific time set aside on a regular basis to meet with staff in relation to their work roles is essential. If this is respected by both sides, it opens successful channels of communication. But here, too, there are pitfalls. Constant interruption, taking telephone calls, looking at the computer screen rather than the individual concerned, reading and sending texts, all give a clear message:</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E083751-565E-159F-FA1D-B9C9659F86DC}"/>
              </a:ext>
            </a:extLst>
          </p:cNvPr>
          <p:cNvSpPr txBox="1"/>
          <p:nvPr/>
        </p:nvSpPr>
        <p:spPr>
          <a:xfrm>
            <a:off x="1148845" y="286106"/>
            <a:ext cx="9894309" cy="1077218"/>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WHY THE SCHEDULED PROTECTED SPACE IS SO IMPORTANT TO PROVIDE GOOD QUALITY ATTENTION</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4" name="Picture 3">
            <a:extLst>
              <a:ext uri="{FF2B5EF4-FFF2-40B4-BE49-F238E27FC236}">
                <a16:creationId xmlns:a16="http://schemas.microsoft.com/office/drawing/2014/main" id="{E6EA169B-4A82-ACEA-50A4-581407C9C8B8}"/>
              </a:ext>
            </a:extLst>
          </p:cNvPr>
          <p:cNvPicPr>
            <a:picLocks noChangeAspect="1"/>
          </p:cNvPicPr>
          <p:nvPr/>
        </p:nvPicPr>
        <p:blipFill>
          <a:blip r:embed="rId3"/>
          <a:stretch>
            <a:fillRect/>
          </a:stretch>
        </p:blipFill>
        <p:spPr>
          <a:xfrm>
            <a:off x="1050143" y="1938418"/>
            <a:ext cx="2666681" cy="4166688"/>
          </a:xfrm>
          <a:prstGeom prst="rect">
            <a:avLst/>
          </a:prstGeom>
          <a:solidFill>
            <a:schemeClr val="tx1"/>
          </a:solidFill>
          <a:ln w="22225">
            <a:solidFill>
              <a:schemeClr val="tx1"/>
            </a:solidFill>
          </a:ln>
        </p:spPr>
      </p:pic>
    </p:spTree>
    <p:extLst>
      <p:ext uri="{BB962C8B-B14F-4D97-AF65-F5344CB8AC3E}">
        <p14:creationId xmlns:p14="http://schemas.microsoft.com/office/powerpoint/2010/main" val="1941530311"/>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AB70-0279-7B32-976B-C44F9B289B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986A1F-6FE7-E8CD-1BFE-77717C230A8E}"/>
              </a:ext>
            </a:extLst>
          </p:cNvPr>
          <p:cNvSpPr>
            <a:spLocks noGrp="1"/>
          </p:cNvSpPr>
          <p:nvPr>
            <p:ph type="title"/>
          </p:nvPr>
        </p:nvSpPr>
        <p:spPr>
          <a:xfrm>
            <a:off x="4196862" y="1759526"/>
            <a:ext cx="6944995" cy="4524472"/>
          </a:xfrm>
          <a:noFill/>
          <a:ln w="38100">
            <a:solidFill>
              <a:schemeClr val="tx1"/>
            </a:solidFill>
          </a:ln>
        </p:spPr>
        <p:txBody>
          <a:bodyPr>
            <a:noAutofit/>
          </a:bodyPr>
          <a:lstStyle/>
          <a:p>
            <a:pPr>
              <a:lnSpc>
                <a:spcPct val="107000"/>
              </a:lnSpc>
              <a:spcAft>
                <a:spcPts val="800"/>
              </a:spcAft>
            </a:pPr>
            <a:r>
              <a:rPr kumimoji="0" lang="en-US" sz="27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700" b="0" i="0" u="none" strike="noStrike" kern="120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‘I cannot really be bothered to give you my full attention’. Behaving in this manner encourages others to do the same: ‘If the boss can behave in this way, then it must also be acceptable for me’. </a:t>
            </a:r>
            <a:r>
              <a:rPr kumimoji="0" lang="en-US" sz="27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This creates a climate of pseudo-attention and pseudo-communication that is likely to ‘infect’ the entire organization. What is not a good model for family and couple communication is certainly not a good model in institutional practice.” (</a:t>
            </a:r>
            <a:r>
              <a:rPr kumimoji="0" lang="en-GB" sz="27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Obholzer, p.135)</a:t>
            </a:r>
            <a:endParaRPr lang="en-GB" sz="27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936E6A2-F1BC-2703-C4BF-5ACC61830FD7}"/>
              </a:ext>
            </a:extLst>
          </p:cNvPr>
          <p:cNvPicPr>
            <a:picLocks noChangeAspect="1"/>
          </p:cNvPicPr>
          <p:nvPr/>
        </p:nvPicPr>
        <p:blipFill>
          <a:blip r:embed="rId3"/>
          <a:stretch>
            <a:fillRect/>
          </a:stretch>
        </p:blipFill>
        <p:spPr>
          <a:xfrm>
            <a:off x="1050143" y="1938418"/>
            <a:ext cx="2666681" cy="4166688"/>
          </a:xfrm>
          <a:prstGeom prst="rect">
            <a:avLst/>
          </a:prstGeom>
          <a:solidFill>
            <a:schemeClr val="tx1"/>
          </a:solidFill>
          <a:ln w="22225">
            <a:solidFill>
              <a:schemeClr val="tx1"/>
            </a:solidFill>
          </a:ln>
        </p:spPr>
      </p:pic>
      <p:sp>
        <p:nvSpPr>
          <p:cNvPr id="5" name="TextBox 4">
            <a:extLst>
              <a:ext uri="{FF2B5EF4-FFF2-40B4-BE49-F238E27FC236}">
                <a16:creationId xmlns:a16="http://schemas.microsoft.com/office/drawing/2014/main" id="{B6909EDD-3F33-F5FB-A066-5246F48E09E5}"/>
              </a:ext>
            </a:extLst>
          </p:cNvPr>
          <p:cNvSpPr txBox="1"/>
          <p:nvPr/>
        </p:nvSpPr>
        <p:spPr>
          <a:xfrm>
            <a:off x="1148845" y="286106"/>
            <a:ext cx="9894309" cy="1077218"/>
          </a:xfrm>
          <a:prstGeom prst="rect">
            <a:avLst/>
          </a:prstGeom>
          <a:solidFill>
            <a:schemeClr val="bg1">
              <a:alpha val="89000"/>
            </a:schemeClr>
          </a:solidFill>
          <a:ln w="381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WHY THE SCHEDULED PROTECTED SPACE IS SO IMPORTANT TO PROVIDE GOOD QUALITY ATTENTION</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412973801"/>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E73E60AF-DEA9-3996-2F37-FC60BBB9D64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2A2BA65-8687-5198-B36B-8502AA34D25E}"/>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3630137307"/>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78211-9B8F-58FB-9216-67479A0677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8F4FCA4-0C3A-7AA7-5494-2C85F9B1E9EC}"/>
              </a:ext>
            </a:extLst>
          </p:cNvPr>
          <p:cNvSpPr>
            <a:spLocks noGrp="1"/>
          </p:cNvSpPr>
          <p:nvPr>
            <p:ph type="title"/>
          </p:nvPr>
        </p:nvSpPr>
        <p:spPr>
          <a:xfrm>
            <a:off x="4392247" y="1523999"/>
            <a:ext cx="6846276" cy="461417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1C96F432-C7C9-9BF3-EEA9-C408D9851219}"/>
              </a:ext>
            </a:extLst>
          </p:cNvPr>
          <p:cNvSpPr txBox="1"/>
          <p:nvPr/>
        </p:nvSpPr>
        <p:spPr>
          <a:xfrm>
            <a:off x="4470400" y="1523999"/>
            <a:ext cx="6689969" cy="4524315"/>
          </a:xfrm>
          <a:prstGeom prst="rect">
            <a:avLst/>
          </a:prstGeom>
          <a:noFill/>
        </p:spPr>
        <p:txBody>
          <a:bodyPr wrap="square">
            <a:spAutoFit/>
          </a:bodyPr>
          <a:lstStyle/>
          <a:p>
            <a:r>
              <a:rPr kumimoji="0" lang="en-US" sz="36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Sometimes, when line managers are asked why they do not have more frequent scheduled meetings, the answer given is that ‘we check in with each other regularly’. Phrases like my door is always open, and I’m approachable, etc., …</a:t>
            </a:r>
            <a:endParaRPr lang="en-US" sz="3600" dirty="0"/>
          </a:p>
        </p:txBody>
      </p:sp>
      <p:pic>
        <p:nvPicPr>
          <p:cNvPr id="13" name="Picture 12">
            <a:extLst>
              <a:ext uri="{FF2B5EF4-FFF2-40B4-BE49-F238E27FC236}">
                <a16:creationId xmlns:a16="http://schemas.microsoft.com/office/drawing/2014/main" id="{4F290A4A-0A1C-483D-BEB5-8446B9F6B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85" y="1523999"/>
            <a:ext cx="3189271" cy="4524315"/>
          </a:xfrm>
          <a:prstGeom prst="rect">
            <a:avLst/>
          </a:prstGeom>
          <a:ln w="25400">
            <a:solidFill>
              <a:schemeClr val="tx1"/>
            </a:solidFill>
          </a:ln>
        </p:spPr>
      </p:pic>
      <p:sp>
        <p:nvSpPr>
          <p:cNvPr id="14" name="TextBox 13">
            <a:extLst>
              <a:ext uri="{FF2B5EF4-FFF2-40B4-BE49-F238E27FC236}">
                <a16:creationId xmlns:a16="http://schemas.microsoft.com/office/drawing/2014/main" id="{47A295CE-583D-E9C5-9BE2-B6B8D46C90A9}"/>
              </a:ext>
            </a:extLst>
          </p:cNvPr>
          <p:cNvSpPr txBox="1"/>
          <p:nvPr/>
        </p:nvSpPr>
        <p:spPr>
          <a:xfrm>
            <a:off x="4974908" y="486520"/>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120780501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3B09F-955E-A88C-A17B-BF8C26CB9B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E637B6-4F1F-55EA-0EE3-32A27FBD2570}"/>
              </a:ext>
            </a:extLst>
          </p:cNvPr>
          <p:cNvSpPr>
            <a:spLocks noGrp="1"/>
          </p:cNvSpPr>
          <p:nvPr>
            <p:ph type="title"/>
          </p:nvPr>
        </p:nvSpPr>
        <p:spPr>
          <a:xfrm>
            <a:off x="4392247" y="1523999"/>
            <a:ext cx="6846276" cy="461417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7155CA76-04FA-49CD-15BD-4EADFDE1DE32}"/>
              </a:ext>
            </a:extLst>
          </p:cNvPr>
          <p:cNvSpPr txBox="1"/>
          <p:nvPr/>
        </p:nvSpPr>
        <p:spPr>
          <a:xfrm>
            <a:off x="4470400" y="1523999"/>
            <a:ext cx="6689969" cy="4524315"/>
          </a:xfrm>
          <a:prstGeom prst="rect">
            <a:avLst/>
          </a:prstGeom>
          <a:noFill/>
        </p:spPr>
        <p:txBody>
          <a:bodyPr wrap="square">
            <a:spAutoFit/>
          </a:bodyPr>
          <a:lstStyle/>
          <a:p>
            <a:r>
              <a:rPr kumimoji="0" lang="en-US" sz="36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are often used as if a scheduled meeting with a pre-planned agenda is the same as a check-in. The two things are connected but quite distinct. Ad hoc conversations in the daily course of work can complement 1-1s but not substitute for them.</a:t>
            </a:r>
            <a:endParaRPr lang="en-US" sz="3600" dirty="0"/>
          </a:p>
        </p:txBody>
      </p:sp>
      <p:pic>
        <p:nvPicPr>
          <p:cNvPr id="13" name="Picture 12">
            <a:extLst>
              <a:ext uri="{FF2B5EF4-FFF2-40B4-BE49-F238E27FC236}">
                <a16:creationId xmlns:a16="http://schemas.microsoft.com/office/drawing/2014/main" id="{F6112841-D6B6-AE0D-5983-DE20F6388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85" y="1523999"/>
            <a:ext cx="3189271" cy="4524315"/>
          </a:xfrm>
          <a:prstGeom prst="rect">
            <a:avLst/>
          </a:prstGeom>
          <a:ln w="25400">
            <a:solidFill>
              <a:schemeClr val="tx1"/>
            </a:solidFill>
          </a:ln>
        </p:spPr>
      </p:pic>
      <p:sp>
        <p:nvSpPr>
          <p:cNvPr id="2" name="TextBox 1">
            <a:extLst>
              <a:ext uri="{FF2B5EF4-FFF2-40B4-BE49-F238E27FC236}">
                <a16:creationId xmlns:a16="http://schemas.microsoft.com/office/drawing/2014/main" id="{8A209AE5-56C0-9C13-A827-63966FE67947}"/>
              </a:ext>
            </a:extLst>
          </p:cNvPr>
          <p:cNvSpPr txBox="1"/>
          <p:nvPr/>
        </p:nvSpPr>
        <p:spPr>
          <a:xfrm>
            <a:off x="4974908" y="486520"/>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215459392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250F1-FA29-3623-3DAD-94516A8C04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93C2B0-791F-ACF7-E621-69721C558266}"/>
              </a:ext>
            </a:extLst>
          </p:cNvPr>
          <p:cNvSpPr>
            <a:spLocks noGrp="1"/>
          </p:cNvSpPr>
          <p:nvPr>
            <p:ph type="title"/>
          </p:nvPr>
        </p:nvSpPr>
        <p:spPr>
          <a:xfrm>
            <a:off x="4392247" y="1523999"/>
            <a:ext cx="6846276" cy="461417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6304ED91-3FAE-3E96-8CC3-21F845950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85" y="1523999"/>
            <a:ext cx="3189271" cy="4524315"/>
          </a:xfrm>
          <a:prstGeom prst="rect">
            <a:avLst/>
          </a:prstGeom>
          <a:ln w="25400">
            <a:solidFill>
              <a:schemeClr val="tx1"/>
            </a:solidFill>
          </a:ln>
        </p:spPr>
      </p:pic>
      <p:sp>
        <p:nvSpPr>
          <p:cNvPr id="4" name="TextBox 3">
            <a:extLst>
              <a:ext uri="{FF2B5EF4-FFF2-40B4-BE49-F238E27FC236}">
                <a16:creationId xmlns:a16="http://schemas.microsoft.com/office/drawing/2014/main" id="{3188CE14-3FE7-3BF0-492B-6EE509C983CE}"/>
              </a:ext>
            </a:extLst>
          </p:cNvPr>
          <p:cNvSpPr txBox="1"/>
          <p:nvPr/>
        </p:nvSpPr>
        <p:spPr>
          <a:xfrm>
            <a:off x="4462584" y="1523999"/>
            <a:ext cx="6846275" cy="4278094"/>
          </a:xfrm>
          <a:prstGeom prst="rect">
            <a:avLst/>
          </a:prstGeom>
          <a:noFill/>
        </p:spPr>
        <p:txBody>
          <a:bodyPr wrap="square">
            <a:spAutoFit/>
          </a:bodyPr>
          <a:lstStyle/>
          <a:p>
            <a:r>
              <a:rPr kumimoji="0" lang="en-US" sz="3400" b="0" i="0" u="none" strike="noStrike" kern="120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Being approachable and finding time for team members differs from a focused, prepared, scheduled meeting. The thinking processes for each are different. </a:t>
            </a:r>
            <a:r>
              <a:rPr kumimoji="0" lang="en-US" sz="34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For instance, catching someone unprepared and raising a challenging issue might be unfair and unhelpful. </a:t>
            </a:r>
            <a:endParaRPr lang="en-US" sz="3400" dirty="0"/>
          </a:p>
        </p:txBody>
      </p:sp>
      <p:sp>
        <p:nvSpPr>
          <p:cNvPr id="5" name="TextBox 4">
            <a:extLst>
              <a:ext uri="{FF2B5EF4-FFF2-40B4-BE49-F238E27FC236}">
                <a16:creationId xmlns:a16="http://schemas.microsoft.com/office/drawing/2014/main" id="{D89D616C-030A-C09C-50A7-CD29FE8F3A86}"/>
              </a:ext>
            </a:extLst>
          </p:cNvPr>
          <p:cNvSpPr txBox="1"/>
          <p:nvPr/>
        </p:nvSpPr>
        <p:spPr>
          <a:xfrm>
            <a:off x="4974908" y="486520"/>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2901747696"/>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B5C69-B9A6-384E-14FD-7D7F5C2287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DF239F-ADF1-5A20-9ECB-79E95E1072A5}"/>
              </a:ext>
            </a:extLst>
          </p:cNvPr>
          <p:cNvSpPr>
            <a:spLocks noGrp="1"/>
          </p:cNvSpPr>
          <p:nvPr>
            <p:ph type="title"/>
          </p:nvPr>
        </p:nvSpPr>
        <p:spPr>
          <a:xfrm>
            <a:off x="4392247" y="1523999"/>
            <a:ext cx="6846276" cy="4614172"/>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F6BDF0BE-6EB0-822C-7378-1FE8A2E1C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85" y="1523999"/>
            <a:ext cx="3189271" cy="4524315"/>
          </a:xfrm>
          <a:prstGeom prst="rect">
            <a:avLst/>
          </a:prstGeom>
          <a:ln w="25400">
            <a:solidFill>
              <a:schemeClr val="tx1"/>
            </a:solidFill>
          </a:ln>
        </p:spPr>
      </p:pic>
      <p:sp>
        <p:nvSpPr>
          <p:cNvPr id="4" name="TextBox 3">
            <a:extLst>
              <a:ext uri="{FF2B5EF4-FFF2-40B4-BE49-F238E27FC236}">
                <a16:creationId xmlns:a16="http://schemas.microsoft.com/office/drawing/2014/main" id="{3CADC2DA-D057-0E4C-C487-ED0439198E97}"/>
              </a:ext>
            </a:extLst>
          </p:cNvPr>
          <p:cNvSpPr txBox="1"/>
          <p:nvPr/>
        </p:nvSpPr>
        <p:spPr>
          <a:xfrm>
            <a:off x="4501662" y="1523999"/>
            <a:ext cx="6643076" cy="3970318"/>
          </a:xfrm>
          <a:prstGeom prst="rect">
            <a:avLst/>
          </a:prstGeom>
          <a:noFill/>
        </p:spPr>
        <p:txBody>
          <a:bodyPr wrap="square">
            <a:spAutoFit/>
          </a:bodyPr>
          <a:lstStyle/>
          <a:p>
            <a:r>
              <a:rPr kumimoji="0" lang="en-US" sz="36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 safe working relationship is established by openness and putting the necessary conditions in place to ensure the reliable safety of a protected time and space. The space must be protected from distractions.</a:t>
            </a:r>
            <a:endParaRPr lang="en-US" sz="3600" dirty="0"/>
          </a:p>
        </p:txBody>
      </p:sp>
      <p:sp>
        <p:nvSpPr>
          <p:cNvPr id="5" name="TextBox 4">
            <a:extLst>
              <a:ext uri="{FF2B5EF4-FFF2-40B4-BE49-F238E27FC236}">
                <a16:creationId xmlns:a16="http://schemas.microsoft.com/office/drawing/2014/main" id="{8F28E2BC-A7C9-EAC8-DDA2-E15D44243D6A}"/>
              </a:ext>
            </a:extLst>
          </p:cNvPr>
          <p:cNvSpPr txBox="1"/>
          <p:nvPr/>
        </p:nvSpPr>
        <p:spPr>
          <a:xfrm>
            <a:off x="4974908" y="486520"/>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1872403048"/>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805AF-D26B-9650-3429-79109ABC4F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9D8CC9-195D-F9E8-9B50-596A14802420}"/>
              </a:ext>
            </a:extLst>
          </p:cNvPr>
          <p:cNvSpPr>
            <a:spLocks noGrp="1"/>
          </p:cNvSpPr>
          <p:nvPr>
            <p:ph type="title"/>
          </p:nvPr>
        </p:nvSpPr>
        <p:spPr>
          <a:xfrm>
            <a:off x="4253345" y="1511443"/>
            <a:ext cx="7357931" cy="406761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Anton Obholzer (2021, p.134) on “in-house staff support systems”,</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“These take a variety of forms. The worst form, in my view, is captured by the phrase, ‘my door is always open’. This is meant to show that the person concerned is always available for, and open to, contact with members of the organization…</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B35FD71-3D50-E481-8DE4-84EB69EEDE27}"/>
              </a:ext>
            </a:extLst>
          </p:cNvPr>
          <p:cNvPicPr>
            <a:picLocks noChangeAspect="1"/>
          </p:cNvPicPr>
          <p:nvPr/>
        </p:nvPicPr>
        <p:blipFill>
          <a:blip r:embed="rId3"/>
          <a:stretch>
            <a:fillRect/>
          </a:stretch>
        </p:blipFill>
        <p:spPr>
          <a:xfrm>
            <a:off x="646173" y="1046174"/>
            <a:ext cx="3198819" cy="4998154"/>
          </a:xfrm>
          <a:prstGeom prst="rect">
            <a:avLst/>
          </a:prstGeom>
          <a:solidFill>
            <a:schemeClr val="tx1"/>
          </a:solidFill>
          <a:ln w="22225">
            <a:solidFill>
              <a:schemeClr val="tx1"/>
            </a:solidFill>
          </a:ln>
        </p:spPr>
      </p:pic>
      <p:sp>
        <p:nvSpPr>
          <p:cNvPr id="2" name="TextBox 1">
            <a:extLst>
              <a:ext uri="{FF2B5EF4-FFF2-40B4-BE49-F238E27FC236}">
                <a16:creationId xmlns:a16="http://schemas.microsoft.com/office/drawing/2014/main" id="{D3EC3EFC-BD01-BFDD-03F0-4DEB03C45209}"/>
              </a:ext>
            </a:extLst>
          </p:cNvPr>
          <p:cNvSpPr txBox="1"/>
          <p:nvPr/>
        </p:nvSpPr>
        <p:spPr>
          <a:xfrm>
            <a:off x="5091834" y="528690"/>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164825335"/>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87237-E043-9AB3-0BFE-06307481D2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39CED7C-9502-3B39-72DA-A7E1F3438837}"/>
              </a:ext>
            </a:extLst>
          </p:cNvPr>
          <p:cNvSpPr>
            <a:spLocks noGrp="1"/>
          </p:cNvSpPr>
          <p:nvPr>
            <p:ph type="title"/>
          </p:nvPr>
        </p:nvSpPr>
        <p:spPr>
          <a:xfrm>
            <a:off x="4195711" y="1633845"/>
            <a:ext cx="6925582" cy="3822811"/>
          </a:xfrm>
          <a:noFill/>
          <a:ln w="38100">
            <a:solidFill>
              <a:schemeClr val="tx1"/>
            </a:solidFill>
          </a:ln>
        </p:spPr>
        <p:txBody>
          <a:bodyPr>
            <a:noAutofit/>
          </a:bodyPr>
          <a:lstStyle/>
          <a:p>
            <a:pPr>
              <a:lnSpc>
                <a:spcPct val="107000"/>
              </a:lnSpc>
              <a:spcAft>
                <a:spcPts val="800"/>
              </a:spcAft>
            </a:pP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It may be so, but this, in itself, raises the question of what sort of management and/or leadership can be achieved when the individual is constantly available for interruption. While sounding open and friendly, it can actually have the opposite effect…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28B1913-42BF-C9F2-FE49-727126C84391}"/>
              </a:ext>
            </a:extLst>
          </p:cNvPr>
          <p:cNvPicPr>
            <a:picLocks noChangeAspect="1"/>
          </p:cNvPicPr>
          <p:nvPr/>
        </p:nvPicPr>
        <p:blipFill>
          <a:blip r:embed="rId3"/>
          <a:stretch>
            <a:fillRect/>
          </a:stretch>
        </p:blipFill>
        <p:spPr>
          <a:xfrm>
            <a:off x="646173" y="1046174"/>
            <a:ext cx="3198819" cy="4998154"/>
          </a:xfrm>
          <a:prstGeom prst="rect">
            <a:avLst/>
          </a:prstGeom>
          <a:solidFill>
            <a:schemeClr val="tx1"/>
          </a:solidFill>
          <a:ln w="22225">
            <a:solidFill>
              <a:schemeClr val="tx1"/>
            </a:solidFill>
          </a:ln>
        </p:spPr>
      </p:pic>
      <p:sp>
        <p:nvSpPr>
          <p:cNvPr id="2" name="TextBox 1">
            <a:extLst>
              <a:ext uri="{FF2B5EF4-FFF2-40B4-BE49-F238E27FC236}">
                <a16:creationId xmlns:a16="http://schemas.microsoft.com/office/drawing/2014/main" id="{E696C473-A8EB-FFC8-0B84-422F3821C566}"/>
              </a:ext>
            </a:extLst>
          </p:cNvPr>
          <p:cNvSpPr txBox="1"/>
          <p:nvPr/>
        </p:nvSpPr>
        <p:spPr>
          <a:xfrm>
            <a:off x="5073278" y="588754"/>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1618935352"/>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B3FE-DDB2-C05E-BF49-4E4A07A9CB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496804-D0A1-3E21-2464-B65ED818012E}"/>
              </a:ext>
            </a:extLst>
          </p:cNvPr>
          <p:cNvSpPr>
            <a:spLocks noGrp="1"/>
          </p:cNvSpPr>
          <p:nvPr>
            <p:ph type="title"/>
          </p:nvPr>
        </p:nvSpPr>
        <p:spPr>
          <a:xfrm>
            <a:off x="4195711" y="1633845"/>
            <a:ext cx="6925582" cy="3822811"/>
          </a:xfrm>
          <a:noFill/>
          <a:ln w="38100">
            <a:solidFill>
              <a:schemeClr val="tx1"/>
            </a:solidFill>
          </a:ln>
        </p:spPr>
        <p:txBody>
          <a:bodyPr>
            <a:noAutofit/>
          </a:bodyPr>
          <a:lstStyle/>
          <a:p>
            <a:pPr>
              <a:lnSpc>
                <a:spcPct val="107000"/>
              </a:lnSpc>
              <a:spcAft>
                <a:spcPts val="800"/>
              </a:spcAft>
            </a:pP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One could interpret this dynamic as: ‘I cannot bother to set aside a regular time to meet with you, but if you can find your way through the obstacle course we might meet’. This process of contact is not conducive to good communication.”</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D03A154-F634-1B59-C889-74746B747BB1}"/>
              </a:ext>
            </a:extLst>
          </p:cNvPr>
          <p:cNvPicPr>
            <a:picLocks noChangeAspect="1"/>
          </p:cNvPicPr>
          <p:nvPr/>
        </p:nvPicPr>
        <p:blipFill>
          <a:blip r:embed="rId3"/>
          <a:stretch>
            <a:fillRect/>
          </a:stretch>
        </p:blipFill>
        <p:spPr>
          <a:xfrm>
            <a:off x="646173" y="1046174"/>
            <a:ext cx="3198819" cy="4998154"/>
          </a:xfrm>
          <a:prstGeom prst="rect">
            <a:avLst/>
          </a:prstGeom>
          <a:solidFill>
            <a:schemeClr val="tx1"/>
          </a:solidFill>
          <a:ln w="22225">
            <a:solidFill>
              <a:schemeClr val="tx1"/>
            </a:solidFill>
          </a:ln>
        </p:spPr>
      </p:pic>
      <p:sp>
        <p:nvSpPr>
          <p:cNvPr id="2" name="TextBox 1">
            <a:extLst>
              <a:ext uri="{FF2B5EF4-FFF2-40B4-BE49-F238E27FC236}">
                <a16:creationId xmlns:a16="http://schemas.microsoft.com/office/drawing/2014/main" id="{9DDF1B14-8D0D-361E-B05F-BD48229E2E8C}"/>
              </a:ext>
            </a:extLst>
          </p:cNvPr>
          <p:cNvSpPr txBox="1"/>
          <p:nvPr/>
        </p:nvSpPr>
        <p:spPr>
          <a:xfrm>
            <a:off x="5073278" y="588754"/>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4283383101"/>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D3F1-F206-A188-76A1-F2F18996B9A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29C457-10A6-8DB1-FE7F-CFD55482BF18}"/>
              </a:ext>
            </a:extLst>
          </p:cNvPr>
          <p:cNvSpPr>
            <a:spLocks noGrp="1"/>
          </p:cNvSpPr>
          <p:nvPr>
            <p:ph type="title"/>
          </p:nvPr>
        </p:nvSpPr>
        <p:spPr>
          <a:xfrm>
            <a:off x="4267200" y="1411280"/>
            <a:ext cx="7119816" cy="4286135"/>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“Interestingly, Obholzer picks out the ‘my door is always open’ as being the worst form of espoused staff support. Maybe the use of the term just means being friendly, responsive, and approachable. But it is misleading. </a:t>
            </a:r>
            <a: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A door always being open can communicate the wrong message. It suggests that the person is always available and even invites regular disruption.”</a:t>
            </a:r>
            <a:b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br>
            <a: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 </a:t>
            </a:r>
            <a:r>
              <a:rPr lang="en-US" sz="2800" dirty="0">
                <a:effectLst/>
                <a:latin typeface="Calibri" panose="020F0502020204030204" pitchFamily="34" charset="0"/>
                <a:ea typeface="Calibri" panose="020F0502020204030204" pitchFamily="34" charset="0"/>
                <a:cs typeface="Calibri" panose="020F0502020204030204" pitchFamily="34" charset="0"/>
              </a:rPr>
              <a:t>(Tomlinson, 2024a)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F849FAD5-3231-D490-5914-F06F7E5BC3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292" y="1531566"/>
            <a:ext cx="2834537" cy="4045561"/>
          </a:xfrm>
          <a:prstGeom prst="rect">
            <a:avLst/>
          </a:prstGeom>
          <a:ln w="25400">
            <a:solidFill>
              <a:schemeClr val="tx1"/>
            </a:solidFill>
          </a:ln>
        </p:spPr>
      </p:pic>
      <p:sp>
        <p:nvSpPr>
          <p:cNvPr id="6" name="TextBox 5">
            <a:extLst>
              <a:ext uri="{FF2B5EF4-FFF2-40B4-BE49-F238E27FC236}">
                <a16:creationId xmlns:a16="http://schemas.microsoft.com/office/drawing/2014/main" id="{EF993218-8BF1-B6F8-3823-7E28AC503D68}"/>
              </a:ext>
            </a:extLst>
          </p:cNvPr>
          <p:cNvSpPr txBox="1"/>
          <p:nvPr/>
        </p:nvSpPr>
        <p:spPr>
          <a:xfrm>
            <a:off x="4986632" y="393369"/>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2170534229"/>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8C6E6-00A8-587D-F64F-7406BAAC25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96F695-6E9D-AF05-2F16-2A50BF315871}"/>
              </a:ext>
            </a:extLst>
          </p:cNvPr>
          <p:cNvSpPr>
            <a:spLocks noGrp="1"/>
          </p:cNvSpPr>
          <p:nvPr>
            <p:ph type="title"/>
          </p:nvPr>
        </p:nvSpPr>
        <p:spPr>
          <a:xfrm>
            <a:off x="4267200" y="1320800"/>
            <a:ext cx="7119816" cy="4321908"/>
          </a:xfrm>
          <a:noFill/>
          <a:ln w="38100">
            <a:solidFill>
              <a:schemeClr val="tx1"/>
            </a:solidFill>
          </a:ln>
        </p:spPr>
        <p:txBody>
          <a:bodyPr>
            <a:noAutofit/>
          </a:bodyPr>
          <a:lstStyle/>
          <a:p>
            <a:pPr>
              <a:lnSpc>
                <a:spcPct val="107000"/>
              </a:lnSpc>
              <a:spcAft>
                <a:spcPts val="800"/>
              </a:spcAft>
            </a:pP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“It also suggests a lack of appropriate boundaries, which may undermine the development of oneself and others. Constant availability is not good for mature development. Development is often helped by having to work something out on one’s own and managing to wait.” (Tomlinson, 2024a) </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person in a suit&#10;&#10;AI-generated content may be incorrect.">
            <a:extLst>
              <a:ext uri="{FF2B5EF4-FFF2-40B4-BE49-F238E27FC236}">
                <a16:creationId xmlns:a16="http://schemas.microsoft.com/office/drawing/2014/main" id="{4C0EF1F5-D72C-F68E-D969-70745AA358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984" y="1458973"/>
            <a:ext cx="2834537" cy="4045561"/>
          </a:xfrm>
          <a:prstGeom prst="rect">
            <a:avLst/>
          </a:prstGeom>
          <a:ln w="25400">
            <a:solidFill>
              <a:schemeClr val="tx1"/>
            </a:solidFill>
          </a:ln>
        </p:spPr>
      </p:pic>
      <p:sp>
        <p:nvSpPr>
          <p:cNvPr id="5" name="TextBox 4">
            <a:extLst>
              <a:ext uri="{FF2B5EF4-FFF2-40B4-BE49-F238E27FC236}">
                <a16:creationId xmlns:a16="http://schemas.microsoft.com/office/drawing/2014/main" id="{65E2C877-783B-D44F-9B6F-5E113FBCB4D3}"/>
              </a:ext>
            </a:extLst>
          </p:cNvPr>
          <p:cNvSpPr txBox="1"/>
          <p:nvPr/>
        </p:nvSpPr>
        <p:spPr>
          <a:xfrm>
            <a:off x="4986632" y="393369"/>
            <a:ext cx="56809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OPEN AND CLOSED DOORS</a:t>
            </a:r>
          </a:p>
        </p:txBody>
      </p:sp>
    </p:spTree>
    <p:extLst>
      <p:ext uri="{BB962C8B-B14F-4D97-AF65-F5344CB8AC3E}">
        <p14:creationId xmlns:p14="http://schemas.microsoft.com/office/powerpoint/2010/main" val="2076526349"/>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8AA27873-6F89-207D-47C4-433BBAFD7F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06729C-16FC-6903-02F9-EDCEC87B4E3B}"/>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spTree>
    <p:extLst>
      <p:ext uri="{BB962C8B-B14F-4D97-AF65-F5344CB8AC3E}">
        <p14:creationId xmlns:p14="http://schemas.microsoft.com/office/powerpoint/2010/main" val="1739431309"/>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BDC2D-F611-0DBA-4605-2892641DBE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24486F-96CD-0D5A-EE9A-28CBC3E04DF9}"/>
              </a:ext>
            </a:extLst>
          </p:cNvPr>
          <p:cNvSpPr>
            <a:spLocks noGrp="1"/>
          </p:cNvSpPr>
          <p:nvPr>
            <p:ph type="title"/>
          </p:nvPr>
        </p:nvSpPr>
        <p:spPr>
          <a:xfrm>
            <a:off x="4197674" y="1314911"/>
            <a:ext cx="7405314" cy="422817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“The most important criterion governing matters to be talked about is that they be issues that preoccupy and nag the subordinate. (Andy Grove, Former CEO and Co-Founder, Intel).” (Rogelberg, p.59)</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dirty="0">
                <a:effectLst/>
                <a:latin typeface="Calibri" panose="020F0502020204030204" pitchFamily="34" charset="0"/>
                <a:ea typeface="Calibri" panose="020F0502020204030204" pitchFamily="34" charset="0"/>
                <a:cs typeface="Calibri" panose="020F0502020204030204" pitchFamily="34" charset="0"/>
              </a:rPr>
              <a:t>“… the data suggest that agendas are helpful, but do not need to be detailed or highly structured for 1:1s to be effective.” (Rogelberg, p.59)</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462231E2-71B8-7B78-DF84-F1ABB6278C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112" y="1019772"/>
            <a:ext cx="3171014" cy="4818455"/>
          </a:xfrm>
          <a:prstGeom prst="rect">
            <a:avLst/>
          </a:prstGeom>
          <a:ln w="25400">
            <a:solidFill>
              <a:schemeClr val="tx1"/>
            </a:solidFill>
          </a:ln>
        </p:spPr>
      </p:pic>
      <p:sp>
        <p:nvSpPr>
          <p:cNvPr id="6" name="TextBox 5">
            <a:extLst>
              <a:ext uri="{FF2B5EF4-FFF2-40B4-BE49-F238E27FC236}">
                <a16:creationId xmlns:a16="http://schemas.microsoft.com/office/drawing/2014/main" id="{C97C1460-40B0-2DE0-7C97-222E75A12734}"/>
              </a:ext>
            </a:extLst>
          </p:cNvPr>
          <p:cNvSpPr txBox="1"/>
          <p:nvPr/>
        </p:nvSpPr>
        <p:spPr>
          <a:xfrm>
            <a:off x="5806225" y="282714"/>
            <a:ext cx="41882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spTree>
    <p:extLst>
      <p:ext uri="{BB962C8B-B14F-4D97-AF65-F5344CB8AC3E}">
        <p14:creationId xmlns:p14="http://schemas.microsoft.com/office/powerpoint/2010/main" val="1181068416"/>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4622-8E64-F9E8-562F-7E991C52BF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FC547D-3BBD-2EF5-430D-DD5652DB7D46}"/>
              </a:ext>
            </a:extLst>
          </p:cNvPr>
          <p:cNvSpPr>
            <a:spLocks noGrp="1"/>
          </p:cNvSpPr>
          <p:nvPr>
            <p:ph type="title"/>
          </p:nvPr>
        </p:nvSpPr>
        <p:spPr>
          <a:xfrm>
            <a:off x="4480468" y="1215017"/>
            <a:ext cx="6695533" cy="4427965"/>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“Content also includes the quality of the attention and experience. Making a commitment to the meeting and arriving well prepared and on time gives the right kind of message. The way the meeting is conducted must reflect organizational values that are respectful, etc. As part of the meeting process, there should be a personal element.” (Tomlinson, 2024a)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FD50172-1107-1D34-4A10-43A6F6A990B9}"/>
              </a:ext>
            </a:extLst>
          </p:cNvPr>
          <p:cNvSpPr txBox="1"/>
          <p:nvPr/>
        </p:nvSpPr>
        <p:spPr>
          <a:xfrm>
            <a:off x="5734127" y="317161"/>
            <a:ext cx="41882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pic>
        <p:nvPicPr>
          <p:cNvPr id="5" name="Picture 4" descr="A person in a suit&#10;&#10;AI-generated content may be incorrect.">
            <a:extLst>
              <a:ext uri="{FF2B5EF4-FFF2-40B4-BE49-F238E27FC236}">
                <a16:creationId xmlns:a16="http://schemas.microsoft.com/office/drawing/2014/main" id="{185E2E00-95C9-0DD8-CCC6-C6B1394ED5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599" y="1406218"/>
            <a:ext cx="2834537" cy="4045561"/>
          </a:xfrm>
          <a:prstGeom prst="rect">
            <a:avLst/>
          </a:prstGeom>
          <a:ln w="25400">
            <a:solidFill>
              <a:schemeClr val="tx1"/>
            </a:solidFill>
          </a:ln>
        </p:spPr>
      </p:pic>
    </p:spTree>
    <p:extLst>
      <p:ext uri="{BB962C8B-B14F-4D97-AF65-F5344CB8AC3E}">
        <p14:creationId xmlns:p14="http://schemas.microsoft.com/office/powerpoint/2010/main" val="2462393225"/>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297A1-D31D-8E3F-56FD-E682F806D7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FFD8478-B6D8-F024-6FA4-F1C5D4197270}"/>
              </a:ext>
            </a:extLst>
          </p:cNvPr>
          <p:cNvSpPr>
            <a:spLocks noGrp="1"/>
          </p:cNvSpPr>
          <p:nvPr>
            <p:ph type="title"/>
          </p:nvPr>
        </p:nvSpPr>
        <p:spPr>
          <a:xfrm>
            <a:off x="4714930" y="1684077"/>
            <a:ext cx="6695533" cy="3489845"/>
          </a:xfrm>
          <a:noFill/>
          <a:ln w="38100">
            <a:solidFill>
              <a:schemeClr val="tx1"/>
            </a:solidFill>
          </a:ln>
        </p:spPr>
        <p:txBody>
          <a:bodyPr>
            <a:noAutofit/>
          </a:bodyPr>
          <a:lstStyle/>
          <a:p>
            <a:pPr>
              <a:lnSpc>
                <a:spcPct val="107000"/>
              </a:lnSpc>
              <a:spcAft>
                <a:spcPts val="800"/>
              </a:spcAft>
            </a:pPr>
            <a:r>
              <a:rPr kumimoji="0" lang="en-US" sz="3200" b="0" i="0" u="none" strike="noStrike" kern="120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“Tacy Byham’s (2015) work does such a great job of highlighting the two types of needs to be fulfilled in a successful 1:1 process. Namely, an excellent 1:1 process addresses directs’ practical and personal needs.” </a:t>
            </a: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(Rogelberg, p.92)</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64266DF-E79C-2612-C9EB-FB0BB874D04E}"/>
              </a:ext>
            </a:extLst>
          </p:cNvPr>
          <p:cNvSpPr txBox="1"/>
          <p:nvPr/>
        </p:nvSpPr>
        <p:spPr>
          <a:xfrm>
            <a:off x="5773204" y="605788"/>
            <a:ext cx="41882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pic>
        <p:nvPicPr>
          <p:cNvPr id="4" name="Picture 3">
            <a:extLst>
              <a:ext uri="{FF2B5EF4-FFF2-40B4-BE49-F238E27FC236}">
                <a16:creationId xmlns:a16="http://schemas.microsoft.com/office/drawing/2014/main" id="{C428C83E-62CC-FE59-5B18-38F6BEFF4CFB}"/>
              </a:ext>
            </a:extLst>
          </p:cNvPr>
          <p:cNvPicPr>
            <a:picLocks noChangeAspect="1"/>
          </p:cNvPicPr>
          <p:nvPr/>
        </p:nvPicPr>
        <p:blipFill>
          <a:blip r:embed="rId3"/>
          <a:stretch>
            <a:fillRect/>
          </a:stretch>
        </p:blipFill>
        <p:spPr>
          <a:xfrm>
            <a:off x="618338" y="1252119"/>
            <a:ext cx="3550096" cy="4353760"/>
          </a:xfrm>
          <a:prstGeom prst="rect">
            <a:avLst/>
          </a:prstGeom>
          <a:ln w="19050">
            <a:solidFill>
              <a:schemeClr val="tx1"/>
            </a:solidFill>
          </a:ln>
        </p:spPr>
      </p:pic>
    </p:spTree>
    <p:extLst>
      <p:ext uri="{BB962C8B-B14F-4D97-AF65-F5344CB8AC3E}">
        <p14:creationId xmlns:p14="http://schemas.microsoft.com/office/powerpoint/2010/main" val="442932157"/>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CF6B5-B885-A284-BDB1-66556AB174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4B093F-336A-E073-9331-39A143FF5E93}"/>
              </a:ext>
            </a:extLst>
          </p:cNvPr>
          <p:cNvSpPr>
            <a:spLocks noGrp="1"/>
          </p:cNvSpPr>
          <p:nvPr>
            <p:ph type="title"/>
          </p:nvPr>
        </p:nvSpPr>
        <p:spPr>
          <a:xfrm>
            <a:off x="4034305" y="1434784"/>
            <a:ext cx="7430865" cy="4325153"/>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r>
              <a:rPr lang="en-US" sz="3200" dirty="0">
                <a:effectLst/>
                <a:latin typeface="Calibri" panose="020F0502020204030204" pitchFamily="34" charset="0"/>
                <a:ea typeface="Calibri" panose="020F0502020204030204" pitchFamily="34" charset="0"/>
                <a:cs typeface="Calibri" panose="020F0502020204030204" pitchFamily="34" charset="0"/>
              </a:rPr>
              <a:t>“Satisfying Personal Needs Is Critical. While 1:1s are meant to address the direct report’s practical needs, they must also be conducted in a way that meets their personal needs. Doing so ensures that directs feel included, respected, valued, heard, understood, and supported.” (Tomlinson, 2024a) </a:t>
            </a:r>
            <a:br>
              <a:rPr lang="en-US" sz="3200" dirty="0">
                <a:effectLst/>
                <a:latin typeface="Calibri" panose="020F0502020204030204" pitchFamily="34" charset="0"/>
                <a:ea typeface="Calibri" panose="020F0502020204030204" pitchFamily="34" charset="0"/>
                <a:cs typeface="Calibri" panose="020F0502020204030204" pitchFamily="34" charset="0"/>
              </a:rPr>
            </a:br>
            <a:r>
              <a:rPr lang="en-US" sz="3200" dirty="0">
                <a:effectLst/>
                <a:latin typeface="Calibri" panose="020F0502020204030204" pitchFamily="34" charset="0"/>
                <a:ea typeface="Calibri" panose="020F0502020204030204" pitchFamily="34" charset="0"/>
                <a:cs typeface="Calibri" panose="020F0502020204030204" pitchFamily="34" charset="0"/>
              </a:rPr>
              <a:t> </a:t>
            </a: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4B49570-24A5-065A-8E6E-AEDE39A0200B}"/>
              </a:ext>
            </a:extLst>
          </p:cNvPr>
          <p:cNvSpPr txBox="1"/>
          <p:nvPr/>
        </p:nvSpPr>
        <p:spPr>
          <a:xfrm>
            <a:off x="5655630" y="471377"/>
            <a:ext cx="41882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pic>
        <p:nvPicPr>
          <p:cNvPr id="4" name="Picture 3" descr="A person in a suit&#10;&#10;AI-generated content may be incorrect.">
            <a:extLst>
              <a:ext uri="{FF2B5EF4-FFF2-40B4-BE49-F238E27FC236}">
                <a16:creationId xmlns:a16="http://schemas.microsoft.com/office/drawing/2014/main" id="{CA47327B-2CC5-1F52-38B7-BADA9BAFA8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353" y="1574579"/>
            <a:ext cx="2834537" cy="4045561"/>
          </a:xfrm>
          <a:prstGeom prst="rect">
            <a:avLst/>
          </a:prstGeom>
          <a:ln w="25400">
            <a:solidFill>
              <a:schemeClr val="tx1"/>
            </a:solidFill>
          </a:ln>
        </p:spPr>
      </p:pic>
    </p:spTree>
    <p:extLst>
      <p:ext uri="{BB962C8B-B14F-4D97-AF65-F5344CB8AC3E}">
        <p14:creationId xmlns:p14="http://schemas.microsoft.com/office/powerpoint/2010/main" val="3201533452"/>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A2FCB-B630-344F-EF59-BDD5A3248E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5DABD2-9816-F9E7-1C77-D388BC9AF464}"/>
              </a:ext>
            </a:extLst>
          </p:cNvPr>
          <p:cNvSpPr>
            <a:spLocks noGrp="1"/>
          </p:cNvSpPr>
          <p:nvPr>
            <p:ph type="title"/>
          </p:nvPr>
        </p:nvSpPr>
        <p:spPr>
          <a:xfrm>
            <a:off x="4239535" y="1708324"/>
            <a:ext cx="7430865" cy="3301338"/>
          </a:xfrm>
          <a:noFill/>
          <a:ln w="38100">
            <a:solidFill>
              <a:schemeClr val="tx1"/>
            </a:solidFill>
          </a:ln>
        </p:spPr>
        <p:txBody>
          <a:bodyPr>
            <a:noAutofit/>
          </a:bodyPr>
          <a:lstStyle/>
          <a:p>
            <a:pPr>
              <a:lnSpc>
                <a:spcPct val="107000"/>
              </a:lnSpc>
              <a:spcAft>
                <a:spcPts val="800"/>
              </a:spcAft>
            </a:pPr>
            <a:br>
              <a:rPr lang="en-US" sz="3200" dirty="0">
                <a:effectLst/>
                <a:latin typeface="Calibri" panose="020F0502020204030204" pitchFamily="34" charset="0"/>
                <a:ea typeface="Calibri" panose="020F0502020204030204" pitchFamily="34" charset="0"/>
                <a:cs typeface="Calibri" panose="020F0502020204030204" pitchFamily="34" charset="0"/>
              </a:rPr>
            </a:br>
            <a:br>
              <a:rPr lang="en-US" sz="3200" dirty="0">
                <a:effectLst/>
                <a:latin typeface="Calibri" panose="020F0502020204030204" pitchFamily="34" charset="0"/>
                <a:ea typeface="Calibri" panose="020F0502020204030204" pitchFamily="34" charset="0"/>
                <a:cs typeface="Calibri" panose="020F0502020204030204" pitchFamily="34" charset="0"/>
              </a:rPr>
            </a:b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 key piece of a 1:1 is truly to get to know your direct, what is their personal story, and of great relevance, what drives them. This allows you to truly connect with your people. This connection is so important.” (Rogelberg, p.60)</a:t>
            </a:r>
            <a:br>
              <a:rPr lang="en-US" sz="3200" dirty="0">
                <a:effectLst/>
                <a:latin typeface="Calibri" panose="020F0502020204030204" pitchFamily="34" charset="0"/>
                <a:ea typeface="Calibri" panose="020F0502020204030204" pitchFamily="34" charset="0"/>
                <a:cs typeface="Calibri" panose="020F0502020204030204" pitchFamily="34" charset="0"/>
              </a:rPr>
            </a:br>
            <a:r>
              <a:rPr lang="en-US" sz="3200" dirty="0">
                <a:effectLst/>
                <a:latin typeface="Calibri" panose="020F0502020204030204" pitchFamily="34" charset="0"/>
                <a:ea typeface="Calibri" panose="020F0502020204030204" pitchFamily="34" charset="0"/>
                <a:cs typeface="Calibri" panose="020F0502020204030204" pitchFamily="34" charset="0"/>
              </a:rPr>
              <a:t> </a:t>
            </a:r>
            <a:br>
              <a:rPr lang="en-US" sz="3200" dirty="0">
                <a:effectLst/>
                <a:latin typeface="Calibri" panose="020F0502020204030204" pitchFamily="34" charset="0"/>
                <a:ea typeface="Calibri" panose="020F0502020204030204" pitchFamily="34" charset="0"/>
                <a:cs typeface="Calibri" panose="020F0502020204030204" pitchFamily="34" charset="0"/>
              </a:rPr>
            </a:b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5AC74EE-AF61-47D3-EB4F-63D8C43FB0BB}"/>
              </a:ext>
            </a:extLst>
          </p:cNvPr>
          <p:cNvSpPr txBox="1"/>
          <p:nvPr/>
        </p:nvSpPr>
        <p:spPr>
          <a:xfrm>
            <a:off x="5860860" y="604239"/>
            <a:ext cx="41882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MEETING CONTENT</a:t>
            </a:r>
          </a:p>
        </p:txBody>
      </p:sp>
      <p:pic>
        <p:nvPicPr>
          <p:cNvPr id="5" name="Picture 4" descr="A book cover of a book&#10;&#10;Description automatically generated">
            <a:extLst>
              <a:ext uri="{FF2B5EF4-FFF2-40B4-BE49-F238E27FC236}">
                <a16:creationId xmlns:a16="http://schemas.microsoft.com/office/drawing/2014/main" id="{6AB1452B-DE96-AEDF-F25D-A6E7B8533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600" y="1019771"/>
            <a:ext cx="3171014" cy="4818455"/>
          </a:xfrm>
          <a:prstGeom prst="rect">
            <a:avLst/>
          </a:prstGeom>
          <a:ln w="25400">
            <a:solidFill>
              <a:schemeClr val="tx1"/>
            </a:solidFill>
          </a:ln>
        </p:spPr>
      </p:pic>
    </p:spTree>
    <p:extLst>
      <p:ext uri="{BB962C8B-B14F-4D97-AF65-F5344CB8AC3E}">
        <p14:creationId xmlns:p14="http://schemas.microsoft.com/office/powerpoint/2010/main" val="2352400334"/>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4E90A-4561-EE16-DA35-9C658273F0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16C00B-4662-D4C4-2F9E-299EBA22091B}"/>
              </a:ext>
            </a:extLst>
          </p:cNvPr>
          <p:cNvSpPr>
            <a:spLocks noGrp="1"/>
          </p:cNvSpPr>
          <p:nvPr>
            <p:ph type="title"/>
          </p:nvPr>
        </p:nvSpPr>
        <p:spPr>
          <a:xfrm>
            <a:off x="3970215" y="1615739"/>
            <a:ext cx="7406988" cy="3892346"/>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“An important aspect to be observant of and discuss is the relational dynamic between the manager and direct report. </a:t>
            </a:r>
            <a:r>
              <a:rPr lang="en-GB" sz="28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As there are matters of authority involved, it is always possible that powerful primitive feelings can arise in the relationship. This is especially so when the work is, by nature, complex, emotional, relational, and high-risk.” </a:t>
            </a:r>
            <a:r>
              <a:rPr kumimoji="0" lang="en-US" sz="28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(Tomlinson, 2024a)</a:t>
            </a:r>
            <a:r>
              <a:rPr lang="en-GB" sz="28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6C8312B-0983-4A35-67F2-EA6EA581787B}"/>
              </a:ext>
            </a:extLst>
          </p:cNvPr>
          <p:cNvSpPr txBox="1"/>
          <p:nvPr/>
        </p:nvSpPr>
        <p:spPr>
          <a:xfrm>
            <a:off x="5239633" y="574695"/>
            <a:ext cx="48681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RELATIONAL DYNAMICS</a:t>
            </a:r>
          </a:p>
        </p:txBody>
      </p:sp>
      <p:pic>
        <p:nvPicPr>
          <p:cNvPr id="4" name="Picture 3" descr="A person in a suit&#10;&#10;AI-generated content may be incorrect.">
            <a:extLst>
              <a:ext uri="{FF2B5EF4-FFF2-40B4-BE49-F238E27FC236}">
                <a16:creationId xmlns:a16="http://schemas.microsoft.com/office/drawing/2014/main" id="{1C4CC266-7724-DF0D-ACB0-19316EEBAB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460" y="1539131"/>
            <a:ext cx="2834537" cy="4045561"/>
          </a:xfrm>
          <a:prstGeom prst="rect">
            <a:avLst/>
          </a:prstGeom>
          <a:ln w="25400">
            <a:solidFill>
              <a:schemeClr val="tx1"/>
            </a:solidFill>
          </a:ln>
        </p:spPr>
      </p:pic>
    </p:spTree>
    <p:extLst>
      <p:ext uri="{BB962C8B-B14F-4D97-AF65-F5344CB8AC3E}">
        <p14:creationId xmlns:p14="http://schemas.microsoft.com/office/powerpoint/2010/main" val="2538250918"/>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2D75-2AF6-7012-C2DF-7C6A82F20C3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5BCD8F-AB6C-3FFB-0981-977D3517764E}"/>
              </a:ext>
            </a:extLst>
          </p:cNvPr>
          <p:cNvSpPr>
            <a:spLocks noGrp="1"/>
          </p:cNvSpPr>
          <p:nvPr>
            <p:ph type="title"/>
          </p:nvPr>
        </p:nvSpPr>
        <p:spPr>
          <a:xfrm>
            <a:off x="3970215" y="1615739"/>
            <a:ext cx="7406988" cy="3892346"/>
          </a:xfrm>
          <a:noFill/>
          <a:ln w="38100">
            <a:solidFill>
              <a:schemeClr val="tx1"/>
            </a:solidFill>
          </a:ln>
        </p:spPr>
        <p:txBody>
          <a:bodyPr>
            <a:noAutofit/>
          </a:bodyPr>
          <a:lstStyle/>
          <a:p>
            <a:pPr>
              <a:lnSpc>
                <a:spcPct val="107000"/>
              </a:lnSpc>
              <a:spcAft>
                <a:spcPts val="800"/>
              </a:spcAft>
            </a:pPr>
            <a:r>
              <a:rPr kumimoji="0" lang="en-GB"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“If the relational matters are reflected upon effectively, useful insights can be gained. If they are not, the relationship may be at risk of becoming ineffective, with negative consequences being acted out.” (Tomlinson, 2024a) </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D968652-E45E-8EC7-0C36-439184FD6483}"/>
              </a:ext>
            </a:extLst>
          </p:cNvPr>
          <p:cNvSpPr txBox="1"/>
          <p:nvPr/>
        </p:nvSpPr>
        <p:spPr>
          <a:xfrm>
            <a:off x="5239633" y="551249"/>
            <a:ext cx="486815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RELATIONAL DYNAMICS</a:t>
            </a:r>
          </a:p>
        </p:txBody>
      </p:sp>
      <p:pic>
        <p:nvPicPr>
          <p:cNvPr id="5" name="Picture 4" descr="A person in a suit&#10;&#10;AI-generated content may be incorrect.">
            <a:extLst>
              <a:ext uri="{FF2B5EF4-FFF2-40B4-BE49-F238E27FC236}">
                <a16:creationId xmlns:a16="http://schemas.microsoft.com/office/drawing/2014/main" id="{E55F78BC-31AE-AEC4-8A1F-BB95C511AB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460" y="1539131"/>
            <a:ext cx="2834537" cy="4045561"/>
          </a:xfrm>
          <a:prstGeom prst="rect">
            <a:avLst/>
          </a:prstGeom>
          <a:ln w="25400">
            <a:solidFill>
              <a:schemeClr val="tx1"/>
            </a:solidFill>
          </a:ln>
        </p:spPr>
      </p:pic>
    </p:spTree>
    <p:extLst>
      <p:ext uri="{BB962C8B-B14F-4D97-AF65-F5344CB8AC3E}">
        <p14:creationId xmlns:p14="http://schemas.microsoft.com/office/powerpoint/2010/main" val="2004861084"/>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551129F5-86C5-C365-F99C-94ABDF8C6E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84AE213-476B-E197-D2DE-23FF1B37F2D8}"/>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169045617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3CD3D-9BBC-3D92-624F-D75E1E9EE7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EEB53C-B7A1-7DDC-FE1B-C199A7D02F84}"/>
              </a:ext>
            </a:extLst>
          </p:cNvPr>
          <p:cNvSpPr>
            <a:spLocks noGrp="1"/>
          </p:cNvSpPr>
          <p:nvPr>
            <p:ph type="title"/>
          </p:nvPr>
        </p:nvSpPr>
        <p:spPr>
          <a:xfrm>
            <a:off x="4368800" y="1303124"/>
            <a:ext cx="6922434" cy="4785062"/>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The quality of attention, psychological presence, and engagement are especially important. </a:t>
            </a:r>
            <a: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In general, presence is a key element of effective leadership (Kahn, 1990, 1992; Friedman 1999). </a:t>
            </a:r>
            <a:r>
              <a:rPr lang="en-US" sz="2800" dirty="0">
                <a:effectLst/>
                <a:latin typeface="Calibri" panose="020F0502020204030204" pitchFamily="34" charset="0"/>
                <a:ea typeface="Calibri" panose="020F0502020204030204" pitchFamily="34" charset="0"/>
                <a:cs typeface="Calibri" panose="020F0502020204030204" pitchFamily="34" charset="0"/>
              </a:rPr>
              <a:t>Friedman has referred to this as a non-anxious, self-differentiated presence, where the person can be connected and involved but also separate. This offers a containing and thoughtful space for difficult and powerful issues to be made sense of.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031977B-614C-8C89-9C90-128B8EA725D3}"/>
              </a:ext>
            </a:extLst>
          </p:cNvPr>
          <p:cNvSpPr txBox="1"/>
          <p:nvPr/>
        </p:nvSpPr>
        <p:spPr>
          <a:xfrm>
            <a:off x="4801972" y="333306"/>
            <a:ext cx="6056089"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pic>
        <p:nvPicPr>
          <p:cNvPr id="5" name="Picture 4" descr="A person in a suit&#10;&#10;AI-generated content may be incorrect.">
            <a:extLst>
              <a:ext uri="{FF2B5EF4-FFF2-40B4-BE49-F238E27FC236}">
                <a16:creationId xmlns:a16="http://schemas.microsoft.com/office/drawing/2014/main" id="{5CBAE71A-F6BE-C32C-3174-8A76282C55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445" y="1578208"/>
            <a:ext cx="2834537" cy="4045561"/>
          </a:xfrm>
          <a:prstGeom prst="rect">
            <a:avLst/>
          </a:prstGeom>
          <a:ln w="25400">
            <a:solidFill>
              <a:schemeClr val="tx1"/>
            </a:solidFill>
          </a:ln>
        </p:spPr>
      </p:pic>
    </p:spTree>
    <p:extLst>
      <p:ext uri="{BB962C8B-B14F-4D97-AF65-F5344CB8AC3E}">
        <p14:creationId xmlns:p14="http://schemas.microsoft.com/office/powerpoint/2010/main" val="3117168165"/>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A7B29-7DCE-8F35-E510-F07E741BDE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2D3B21-F649-1C22-ECF2-A6F1DFAFE3B3}"/>
              </a:ext>
            </a:extLst>
          </p:cNvPr>
          <p:cNvSpPr>
            <a:spLocks noGrp="1"/>
          </p:cNvSpPr>
          <p:nvPr>
            <p:ph type="title"/>
          </p:nvPr>
        </p:nvSpPr>
        <p:spPr>
          <a:xfrm>
            <a:off x="5069092" y="1297839"/>
            <a:ext cx="6721698" cy="4763046"/>
          </a:xfrm>
          <a:noFill/>
          <a:ln w="38100">
            <a:solidFill>
              <a:schemeClr val="tx1"/>
            </a:solidFill>
          </a:ln>
        </p:spPr>
        <p:txBody>
          <a:bodyPr>
            <a:noAutofit/>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Friedman (1999, p.232) has also referred to the process of containment by using the transformer in an electrical circuit as a metaphor. </a:t>
            </a:r>
            <a:r>
              <a:rPr lang="en-US" sz="24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The issue (anxiety) might enter the space (meeting) at 1000 volts and, through the transformative process, leave at 100 volts.</a:t>
            </a:r>
            <a:r>
              <a:rPr lang="en-US" sz="2400" dirty="0">
                <a:effectLst/>
                <a:latin typeface="Calibri" panose="020F0502020204030204" pitchFamily="34" charset="0"/>
                <a:ea typeface="Calibri" panose="020F0502020204030204" pitchFamily="34" charset="0"/>
                <a:cs typeface="Calibri" panose="020F0502020204030204" pitchFamily="34" charset="0"/>
              </a:rPr>
              <a:t> Or it could be the other way around. The manager in the meeting is responsible for the role of a transformer. However, where the senior person’s presence is not in good shape, it can easily go the other way. This is why self-management and self-awareness are so important to effective management and leadership.</a:t>
            </a: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diagram of a diagram&#10;&#10;Description automatically generated">
            <a:extLst>
              <a:ext uri="{FF2B5EF4-FFF2-40B4-BE49-F238E27FC236}">
                <a16:creationId xmlns:a16="http://schemas.microsoft.com/office/drawing/2014/main" id="{45AF24F2-9461-AD95-989B-8CDA447DF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10" y="1990463"/>
            <a:ext cx="4331775" cy="3186752"/>
          </a:xfrm>
          <a:prstGeom prst="rect">
            <a:avLst/>
          </a:prstGeom>
          <a:ln w="25400">
            <a:solidFill>
              <a:schemeClr val="tx1"/>
            </a:solidFill>
          </a:ln>
        </p:spPr>
      </p:pic>
      <p:sp>
        <p:nvSpPr>
          <p:cNvPr id="6" name="TextBox 5">
            <a:extLst>
              <a:ext uri="{FF2B5EF4-FFF2-40B4-BE49-F238E27FC236}">
                <a16:creationId xmlns:a16="http://schemas.microsoft.com/office/drawing/2014/main" id="{36B3844C-8D02-B5B7-0F09-CECDDC891715}"/>
              </a:ext>
            </a:extLst>
          </p:cNvPr>
          <p:cNvSpPr txBox="1"/>
          <p:nvPr/>
        </p:nvSpPr>
        <p:spPr>
          <a:xfrm>
            <a:off x="2892109" y="313592"/>
            <a:ext cx="6407782"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A CONTAINING TRANSFORMER</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591562242"/>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C56EE-A9B0-1E44-47C2-FC26228837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51468C-8336-F61F-BDA0-8E046222736E}"/>
              </a:ext>
            </a:extLst>
          </p:cNvPr>
          <p:cNvSpPr>
            <a:spLocks noGrp="1"/>
          </p:cNvSpPr>
          <p:nvPr>
            <p:ph type="title"/>
          </p:nvPr>
        </p:nvSpPr>
        <p:spPr>
          <a:xfrm>
            <a:off x="5069092" y="1990463"/>
            <a:ext cx="6721698" cy="3186752"/>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“To the extent that leaders and consultants can maintain a non-anxious presence in a highly energized anxiety field, they can have the same effects on that field that transformers have in an electrical circuit.” (Friedman, 1999, p.232) </a:t>
            </a: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diagram of a diagram&#10;&#10;Description automatically generated">
            <a:extLst>
              <a:ext uri="{FF2B5EF4-FFF2-40B4-BE49-F238E27FC236}">
                <a16:creationId xmlns:a16="http://schemas.microsoft.com/office/drawing/2014/main" id="{B1927F52-4764-8C2D-71EF-A6665BC9C6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10" y="1990463"/>
            <a:ext cx="4331775" cy="3186752"/>
          </a:xfrm>
          <a:prstGeom prst="rect">
            <a:avLst/>
          </a:prstGeom>
          <a:ln w="25400">
            <a:solidFill>
              <a:schemeClr val="tx1"/>
            </a:solidFill>
          </a:ln>
        </p:spPr>
      </p:pic>
      <p:sp>
        <p:nvSpPr>
          <p:cNvPr id="6" name="TextBox 5">
            <a:extLst>
              <a:ext uri="{FF2B5EF4-FFF2-40B4-BE49-F238E27FC236}">
                <a16:creationId xmlns:a16="http://schemas.microsoft.com/office/drawing/2014/main" id="{8F9E95B6-DA6E-9EFF-C1CA-0BA76D5D25E1}"/>
              </a:ext>
            </a:extLst>
          </p:cNvPr>
          <p:cNvSpPr txBox="1"/>
          <p:nvPr/>
        </p:nvSpPr>
        <p:spPr>
          <a:xfrm>
            <a:off x="1587356" y="703215"/>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dirty="0">
                <a:solidFill>
                  <a:srgbClr val="44546A">
                    <a:lumMod val="40000"/>
                    <a:lumOff val="60000"/>
                  </a:srgbClr>
                </a:solidFill>
                <a:latin typeface="Bauhaus 93" panose="04030905020B02020C02" pitchFamily="82" charset="0"/>
              </a:rPr>
              <a:t>A CONTAINING TRANSFORMER</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83533335"/>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83591-E1D5-C953-4D93-DC9F65ECEA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F72191-57D1-DB4A-67D4-5247F0316F71}"/>
              </a:ext>
            </a:extLst>
          </p:cNvPr>
          <p:cNvSpPr>
            <a:spLocks noGrp="1"/>
          </p:cNvSpPr>
          <p:nvPr>
            <p:ph type="title"/>
          </p:nvPr>
        </p:nvSpPr>
        <p:spPr>
          <a:xfrm>
            <a:off x="3651160" y="1262129"/>
            <a:ext cx="7772935" cy="4668591"/>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The international research across all industries by </a:t>
            </a:r>
            <a:r>
              <a:rPr lang="en-GB" sz="28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Gallup (2024) confirms that employee engagement is the key influence on individual and organizational performance. </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Gallup provides analytics and management consulting to organizations globally. Their global reports feature “annual findings from the world’s largest ongoing study of the employee experience. We examine how employees feel about their work and their lives, an important predictor of organizational resilience and performance”.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96E802D-ACCD-3F83-2C4D-3BE9973DE319}"/>
              </a:ext>
            </a:extLst>
          </p:cNvPr>
          <p:cNvSpPr txBox="1"/>
          <p:nvPr/>
        </p:nvSpPr>
        <p:spPr>
          <a:xfrm>
            <a:off x="3028983" y="280949"/>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pic>
        <p:nvPicPr>
          <p:cNvPr id="4" name="Picture 3" descr="A cover of a book&#10;&#10;Description automatically generated">
            <a:extLst>
              <a:ext uri="{FF2B5EF4-FFF2-40B4-BE49-F238E27FC236}">
                <a16:creationId xmlns:a16="http://schemas.microsoft.com/office/drawing/2014/main" id="{6C8A90BE-60A3-3E51-0575-3CA1C3291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602" y="1431093"/>
            <a:ext cx="3165763" cy="4289098"/>
          </a:xfrm>
          <a:prstGeom prst="rect">
            <a:avLst/>
          </a:prstGeom>
          <a:ln w="25400">
            <a:solidFill>
              <a:schemeClr val="tx1"/>
            </a:solidFill>
          </a:ln>
        </p:spPr>
      </p:pic>
    </p:spTree>
    <p:extLst>
      <p:ext uri="{BB962C8B-B14F-4D97-AF65-F5344CB8AC3E}">
        <p14:creationId xmlns:p14="http://schemas.microsoft.com/office/powerpoint/2010/main" val="101390757"/>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788-E80D-AB24-5715-0B3121A3F2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15BEE0-135A-5F79-902C-5251C0FF2C71}"/>
              </a:ext>
            </a:extLst>
          </p:cNvPr>
          <p:cNvSpPr>
            <a:spLocks noGrp="1"/>
          </p:cNvSpPr>
          <p:nvPr>
            <p:ph type="title"/>
          </p:nvPr>
        </p:nvSpPr>
        <p:spPr>
          <a:xfrm>
            <a:off x="3928057" y="1283999"/>
            <a:ext cx="7772935" cy="4932609"/>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Not surprisingly, their research has found that the key issue affecting performance is employee engagement. Employee engagement is strongly associated with manager engagement. Gallup (2024, p.2) has found that </a:t>
            </a:r>
            <a:r>
              <a:rPr lang="en-GB" sz="28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70% of all variances in team employee engagement correlate with the level of manager engagement</a:t>
            </a:r>
            <a:r>
              <a:rPr lang="en-GB" sz="28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That is of major significance both for the quality of management in general and for the 1-1 meeting process. The need to engage and develop managers cannot be underestimated.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607939C-B271-D0D8-F2F4-EF3CB810457E}"/>
              </a:ext>
            </a:extLst>
          </p:cNvPr>
          <p:cNvSpPr txBox="1"/>
          <p:nvPr/>
        </p:nvSpPr>
        <p:spPr>
          <a:xfrm>
            <a:off x="4696171" y="318226"/>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pic>
        <p:nvPicPr>
          <p:cNvPr id="4" name="Picture 3" descr="A cover of a book&#10;&#10;Description automatically generated">
            <a:extLst>
              <a:ext uri="{FF2B5EF4-FFF2-40B4-BE49-F238E27FC236}">
                <a16:creationId xmlns:a16="http://schemas.microsoft.com/office/drawing/2014/main" id="{FE3075E6-DBFE-6A7B-5194-A6AEC0D7B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28" y="1605754"/>
            <a:ext cx="3165763" cy="4289098"/>
          </a:xfrm>
          <a:prstGeom prst="rect">
            <a:avLst/>
          </a:prstGeom>
          <a:ln w="25400">
            <a:solidFill>
              <a:schemeClr val="tx1"/>
            </a:solidFill>
          </a:ln>
        </p:spPr>
      </p:pic>
    </p:spTree>
    <p:extLst>
      <p:ext uri="{BB962C8B-B14F-4D97-AF65-F5344CB8AC3E}">
        <p14:creationId xmlns:p14="http://schemas.microsoft.com/office/powerpoint/2010/main" val="1526095351"/>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54790-CD1B-96B7-49F6-206AF74398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F0B062-5212-C0E0-D97F-17D0F7C8744F}"/>
              </a:ext>
            </a:extLst>
          </p:cNvPr>
          <p:cNvSpPr>
            <a:spLocks noGrp="1"/>
          </p:cNvSpPr>
          <p:nvPr>
            <p:ph type="title"/>
          </p:nvPr>
        </p:nvSpPr>
        <p:spPr>
          <a:xfrm>
            <a:off x="3928057" y="1283999"/>
            <a:ext cx="7772935" cy="4932609"/>
          </a:xfrm>
          <a:noFill/>
          <a:ln w="38100">
            <a:solidFill>
              <a:schemeClr val="tx1"/>
            </a:solidFill>
          </a:ln>
        </p:spPr>
        <p:txBody>
          <a:bodyPr>
            <a:noAutofit/>
          </a:bodyPr>
          <a:lstStyle/>
          <a:p>
            <a:pPr>
              <a:lnSpc>
                <a:spcPct val="107000"/>
              </a:lnSpc>
              <a:spcAft>
                <a:spcPts val="800"/>
              </a:spcAft>
            </a:pPr>
            <a:r>
              <a:rPr kumimoji="0" lang="en-GB" sz="28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If the manager is not engaged, the meeting process is not likely to help the direct report and may even have a negative impact. Gallup has studied the engagement levels of </a:t>
            </a:r>
            <a:r>
              <a:rPr kumimoji="0" lang="en-GB" sz="2800" b="1" i="0" u="none" strike="noStrike" kern="12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mj-cs"/>
              </a:rPr>
              <a:t>2.5 million manager-led teams</a:t>
            </a:r>
            <a:r>
              <a:rPr kumimoji="0" lang="en-GB" sz="2800" b="0" i="0" u="none" strike="noStrike" kern="12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mj-cs"/>
              </a:rPr>
              <a:t> around the world and found that, on average, only 15% of employees who work for a manager who does not meet with them regularly are engaged; managers who regularly meet with their employees almost triple that level of engagement </a:t>
            </a:r>
            <a:r>
              <a:rPr kumimoji="0" lang="en-GB" sz="28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(in Rogelberg, p. 8).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over of a book&#10;&#10;Description automatically generated">
            <a:extLst>
              <a:ext uri="{FF2B5EF4-FFF2-40B4-BE49-F238E27FC236}">
                <a16:creationId xmlns:a16="http://schemas.microsoft.com/office/drawing/2014/main" id="{95440C24-6211-95AA-20F3-6D0099ABF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28" y="1578045"/>
            <a:ext cx="3165763" cy="4289098"/>
          </a:xfrm>
          <a:prstGeom prst="rect">
            <a:avLst/>
          </a:prstGeom>
          <a:ln w="25400">
            <a:solidFill>
              <a:schemeClr val="tx1"/>
            </a:solidFill>
          </a:ln>
        </p:spPr>
      </p:pic>
      <p:sp>
        <p:nvSpPr>
          <p:cNvPr id="5" name="TextBox 4">
            <a:extLst>
              <a:ext uri="{FF2B5EF4-FFF2-40B4-BE49-F238E27FC236}">
                <a16:creationId xmlns:a16="http://schemas.microsoft.com/office/drawing/2014/main" id="{3C880977-2452-1C37-8E29-798C6114CDDC}"/>
              </a:ext>
            </a:extLst>
          </p:cNvPr>
          <p:cNvSpPr txBox="1"/>
          <p:nvPr/>
        </p:nvSpPr>
        <p:spPr>
          <a:xfrm>
            <a:off x="4696171" y="318226"/>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2395461064"/>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F5976-EE61-A471-295A-893732396A8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892186-3871-0B2C-352D-245073120AB8}"/>
              </a:ext>
            </a:extLst>
          </p:cNvPr>
          <p:cNvSpPr>
            <a:spLocks noGrp="1"/>
          </p:cNvSpPr>
          <p:nvPr>
            <p:ph type="title"/>
          </p:nvPr>
        </p:nvSpPr>
        <p:spPr>
          <a:xfrm>
            <a:off x="3859271" y="1253738"/>
            <a:ext cx="7772935" cy="4668591"/>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“Personal engagement is the simultaneous employment and expression of a person’s “preferred self” in task behaviors that promote connections to work and to others, personal presence (physical, cognitive, and emotional), and active, full role performances. My premise is that people have dimensions of themselves that, given appropriate conditions, they prefer to use and express in the course of role performances.” (1990, p.700)</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lose-up of a person smiling&#10;&#10;Description automatically generated">
            <a:extLst>
              <a:ext uri="{FF2B5EF4-FFF2-40B4-BE49-F238E27FC236}">
                <a16:creationId xmlns:a16="http://schemas.microsoft.com/office/drawing/2014/main" id="{D7BA6E28-C891-7819-52B4-F93D74EC2F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540" y="1633187"/>
            <a:ext cx="2668315" cy="3591626"/>
          </a:xfrm>
          <a:prstGeom prst="rect">
            <a:avLst/>
          </a:prstGeom>
          <a:ln w="15875">
            <a:solidFill>
              <a:schemeClr val="tx1"/>
            </a:solidFill>
          </a:ln>
        </p:spPr>
      </p:pic>
      <p:sp>
        <p:nvSpPr>
          <p:cNvPr id="5" name="TextBox 4">
            <a:extLst>
              <a:ext uri="{FF2B5EF4-FFF2-40B4-BE49-F238E27FC236}">
                <a16:creationId xmlns:a16="http://schemas.microsoft.com/office/drawing/2014/main" id="{7CD76EF3-FC97-7224-9955-36C4D14366E9}"/>
              </a:ext>
            </a:extLst>
          </p:cNvPr>
          <p:cNvSpPr txBox="1"/>
          <p:nvPr/>
        </p:nvSpPr>
        <p:spPr>
          <a:xfrm>
            <a:off x="4627385" y="367494"/>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415649372"/>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E6750-6398-911A-DF44-19FF505FF2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69443F-6E15-E838-3415-FA956EE66F46}"/>
              </a:ext>
            </a:extLst>
          </p:cNvPr>
          <p:cNvSpPr>
            <a:spLocks noGrp="1"/>
          </p:cNvSpPr>
          <p:nvPr>
            <p:ph type="title"/>
          </p:nvPr>
        </p:nvSpPr>
        <p:spPr>
          <a:xfrm>
            <a:off x="3979163" y="1513554"/>
            <a:ext cx="7384405" cy="3830892"/>
          </a:xfrm>
          <a:noFill/>
          <a:ln w="38100">
            <a:solidFill>
              <a:schemeClr val="tx1"/>
            </a:solidFill>
          </a:ln>
        </p:spPr>
        <p:txBody>
          <a:bodyPr>
            <a:noAutofit/>
          </a:bodyPr>
          <a:lstStyle/>
          <a:p>
            <a:pPr>
              <a:lnSpc>
                <a:spcPct val="107000"/>
              </a:lnSpc>
              <a:spcAft>
                <a:spcPts val="800"/>
              </a:spcAft>
            </a:pPr>
            <a:r>
              <a:rPr lang="en-GB" kern="100" dirty="0">
                <a:effectLst/>
                <a:latin typeface="Calibri" panose="020F0502020204030204" pitchFamily="34" charset="0"/>
                <a:ea typeface="Aptos" panose="020B0004020202020204" pitchFamily="34" charset="0"/>
                <a:cs typeface="Times New Roman" panose="02020603050405020304" pitchFamily="18" charset="0"/>
              </a:rPr>
              <a:t>“I defined personal disengagement as the uncoupling of selves from work roles; in disengagement, people withdraw and defend themselves physically, cognitively, or emotionally during role performances…</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lose-up of a person smiling&#10;&#10;Description automatically generated">
            <a:extLst>
              <a:ext uri="{FF2B5EF4-FFF2-40B4-BE49-F238E27FC236}">
                <a16:creationId xmlns:a16="http://schemas.microsoft.com/office/drawing/2014/main" id="{09D94D63-EB75-CE8B-5861-7ECC842942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432" y="1633187"/>
            <a:ext cx="2668315" cy="3591626"/>
          </a:xfrm>
          <a:prstGeom prst="rect">
            <a:avLst/>
          </a:prstGeom>
          <a:ln w="15875">
            <a:solidFill>
              <a:schemeClr val="tx1"/>
            </a:solidFill>
          </a:ln>
        </p:spPr>
      </p:pic>
      <p:sp>
        <p:nvSpPr>
          <p:cNvPr id="2" name="TextBox 1">
            <a:extLst>
              <a:ext uri="{FF2B5EF4-FFF2-40B4-BE49-F238E27FC236}">
                <a16:creationId xmlns:a16="http://schemas.microsoft.com/office/drawing/2014/main" id="{F25017EF-5E4D-017A-E65B-CD681F1B445F}"/>
              </a:ext>
            </a:extLst>
          </p:cNvPr>
          <p:cNvSpPr txBox="1"/>
          <p:nvPr/>
        </p:nvSpPr>
        <p:spPr>
          <a:xfrm>
            <a:off x="4553012" y="570694"/>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1571365898"/>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636F9-1BC4-7570-3E6B-02E1823317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D7F809-48CA-7FB5-F79A-8DF440C6EF5C}"/>
              </a:ext>
            </a:extLst>
          </p:cNvPr>
          <p:cNvSpPr>
            <a:spLocks noGrp="1"/>
          </p:cNvSpPr>
          <p:nvPr>
            <p:ph type="title"/>
          </p:nvPr>
        </p:nvSpPr>
        <p:spPr>
          <a:xfrm>
            <a:off x="3979163" y="1513554"/>
            <a:ext cx="7384405" cy="3830892"/>
          </a:xfrm>
          <a:noFill/>
          <a:ln w="38100">
            <a:solidFill>
              <a:schemeClr val="tx1"/>
            </a:solidFill>
          </a:ln>
        </p:spPr>
        <p:txBody>
          <a:bodyPr>
            <a:noAutofit/>
          </a:bodyPr>
          <a:lstStyle/>
          <a:p>
            <a:pPr>
              <a:lnSpc>
                <a:spcPct val="107000"/>
              </a:lnSpc>
              <a:spcAft>
                <a:spcPts val="800"/>
              </a:spcAft>
            </a:pP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The personal engagement and disengagement concepts developed here integrate the idea that people need both self-expression and self-employment in their work lives as a matter of course (Alderfer, 1972; Maslow, 1954).” </a:t>
            </a: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(1990, p.700)</a:t>
            </a:r>
            <a:endParaRPr lang="en-GB" sz="3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close-up of a person smiling&#10;&#10;Description automatically generated">
            <a:extLst>
              <a:ext uri="{FF2B5EF4-FFF2-40B4-BE49-F238E27FC236}">
                <a16:creationId xmlns:a16="http://schemas.microsoft.com/office/drawing/2014/main" id="{B9C3E828-605E-D2C8-C22A-263750A1FC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432" y="1633187"/>
            <a:ext cx="2668315" cy="3591626"/>
          </a:xfrm>
          <a:prstGeom prst="rect">
            <a:avLst/>
          </a:prstGeom>
          <a:ln w="15875">
            <a:solidFill>
              <a:schemeClr val="tx1"/>
            </a:solidFill>
          </a:ln>
        </p:spPr>
      </p:pic>
      <p:sp>
        <p:nvSpPr>
          <p:cNvPr id="5" name="TextBox 4">
            <a:extLst>
              <a:ext uri="{FF2B5EF4-FFF2-40B4-BE49-F238E27FC236}">
                <a16:creationId xmlns:a16="http://schemas.microsoft.com/office/drawing/2014/main" id="{0CA4AA7E-7584-3BAA-0F7C-2CCB34FA9A1C}"/>
              </a:ext>
            </a:extLst>
          </p:cNvPr>
          <p:cNvSpPr txBox="1"/>
          <p:nvPr/>
        </p:nvSpPr>
        <p:spPr>
          <a:xfrm>
            <a:off x="4553012" y="568318"/>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2542932950"/>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0A678-3196-B113-5411-951AF3489E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3E9908-0A15-76D4-1473-88AF3241FCE3}"/>
              </a:ext>
            </a:extLst>
          </p:cNvPr>
          <p:cNvSpPr>
            <a:spLocks noGrp="1"/>
          </p:cNvSpPr>
          <p:nvPr>
            <p:ph type="title"/>
          </p:nvPr>
        </p:nvSpPr>
        <p:spPr>
          <a:xfrm>
            <a:off x="3665302" y="1791165"/>
            <a:ext cx="7772935" cy="3756691"/>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Kahn (1992) expanded upon the importance of psychological presence as a key part of engagement in, </a:t>
            </a:r>
            <a:r>
              <a:rPr lang="en-GB" sz="2800" i="1" kern="100" dirty="0">
                <a:effectLst/>
                <a:latin typeface="Calibri" panose="020F0502020204030204" pitchFamily="34" charset="0"/>
                <a:ea typeface="Aptos" panose="020B0004020202020204" pitchFamily="34" charset="0"/>
                <a:cs typeface="Times New Roman" panose="02020603050405020304" pitchFamily="18" charset="0"/>
              </a:rPr>
              <a:t>To Be Fully There: Psychological Presence at Work</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Referring to Kahn’s work, Cardona (2003) claimed with the title of her paper, </a:t>
            </a:r>
            <a:br>
              <a:rPr lang="en-GB" sz="2800" kern="100" dirty="0">
                <a:effectLst/>
                <a:latin typeface="Calibri" panose="020F050202020403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2800" kern="100" dirty="0">
                <a:effectLst/>
                <a:latin typeface="Calibri" panose="020F0502020204030204" pitchFamily="34" charset="0"/>
                <a:ea typeface="Aptos" panose="020B0004020202020204" pitchFamily="34" charset="0"/>
                <a:cs typeface="Times New Roman" panose="02020603050405020304" pitchFamily="18" charset="0"/>
              </a:rPr>
            </a:br>
            <a:r>
              <a:rPr lang="en-US" sz="2800" b="1" i="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The Manager's Most Precious Skill: The Capacity to be `Psychologically Present’</a:t>
            </a:r>
            <a:endParaRPr lang="en-GB" sz="2800" b="1" i="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close-up of a person smiling&#10;&#10;Description automatically generated">
            <a:extLst>
              <a:ext uri="{FF2B5EF4-FFF2-40B4-BE49-F238E27FC236}">
                <a16:creationId xmlns:a16="http://schemas.microsoft.com/office/drawing/2014/main" id="{69B3BFD0-8526-CB39-8F2E-AE3FCD4E1E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849" y="1873697"/>
            <a:ext cx="2668315" cy="3591626"/>
          </a:xfrm>
          <a:prstGeom prst="rect">
            <a:avLst/>
          </a:prstGeom>
          <a:ln w="15875">
            <a:solidFill>
              <a:schemeClr val="tx1"/>
            </a:solidFill>
          </a:ln>
        </p:spPr>
      </p:pic>
      <p:sp>
        <p:nvSpPr>
          <p:cNvPr id="4" name="TextBox 3">
            <a:extLst>
              <a:ext uri="{FF2B5EF4-FFF2-40B4-BE49-F238E27FC236}">
                <a16:creationId xmlns:a16="http://schemas.microsoft.com/office/drawing/2014/main" id="{57CE60C5-32FE-A7D6-A960-2C000F7CE900}"/>
              </a:ext>
            </a:extLst>
          </p:cNvPr>
          <p:cNvSpPr txBox="1"/>
          <p:nvPr/>
        </p:nvSpPr>
        <p:spPr>
          <a:xfrm>
            <a:off x="4433416" y="663813"/>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2084414830"/>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43D4-4009-2508-DBBE-43A0406447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7B33C6-8E04-2F36-3C58-C6299CD7EE57}"/>
              </a:ext>
            </a:extLst>
          </p:cNvPr>
          <p:cNvSpPr>
            <a:spLocks noGrp="1"/>
          </p:cNvSpPr>
          <p:nvPr>
            <p:ph type="title"/>
          </p:nvPr>
        </p:nvSpPr>
        <p:spPr>
          <a:xfrm>
            <a:off x="3769216" y="2042512"/>
            <a:ext cx="7772935" cy="3216283"/>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“In all fields of work and especially in trauma services, the attuned attention of a manager is a great benefit to optimizing the performance and development of their direct reports. It can also have indirect knock-on benefits to others. </a:t>
            </a:r>
            <a:r>
              <a:rPr lang="en-US" sz="28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It helps create non-anxious, self-regulation, and the capacity to think.” </a:t>
            </a:r>
            <a:r>
              <a:rPr lang="en-US" sz="2800" dirty="0">
                <a:effectLst/>
                <a:latin typeface="Calibri" panose="020F0502020204030204" pitchFamily="34" charset="0"/>
                <a:ea typeface="Calibri" panose="020F0502020204030204" pitchFamily="34" charset="0"/>
                <a:cs typeface="Calibri" panose="020F0502020204030204" pitchFamily="34" charset="0"/>
              </a:rPr>
              <a:t>(Tomlinson, 2024)</a:t>
            </a:r>
            <a:endParaRPr lang="en-GB" sz="28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erson in a suit&#10;&#10;Description automatically generated">
            <a:extLst>
              <a:ext uri="{FF2B5EF4-FFF2-40B4-BE49-F238E27FC236}">
                <a16:creationId xmlns:a16="http://schemas.microsoft.com/office/drawing/2014/main" id="{D64F2386-FD03-7B1F-4BF0-FA1840141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849" y="1690552"/>
            <a:ext cx="2747493" cy="3920205"/>
          </a:xfrm>
          <a:prstGeom prst="rect">
            <a:avLst/>
          </a:prstGeom>
          <a:ln w="25400">
            <a:solidFill>
              <a:schemeClr val="tx1"/>
            </a:solidFill>
          </a:ln>
        </p:spPr>
      </p:pic>
      <p:sp>
        <p:nvSpPr>
          <p:cNvPr id="4" name="TextBox 3">
            <a:extLst>
              <a:ext uri="{FF2B5EF4-FFF2-40B4-BE49-F238E27FC236}">
                <a16:creationId xmlns:a16="http://schemas.microsoft.com/office/drawing/2014/main" id="{2EA14734-35CD-4A52-A5C2-F67F3A618E38}"/>
              </a:ext>
            </a:extLst>
          </p:cNvPr>
          <p:cNvSpPr txBox="1"/>
          <p:nvPr/>
        </p:nvSpPr>
        <p:spPr>
          <a:xfrm>
            <a:off x="4537330" y="952874"/>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3491643398"/>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C6FDF-ABF8-9839-F2A6-90D7089743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5D56F9-ADE8-E698-69F7-3B3FEB5C5751}"/>
              </a:ext>
            </a:extLst>
          </p:cNvPr>
          <p:cNvSpPr>
            <a:spLocks noGrp="1"/>
          </p:cNvSpPr>
          <p:nvPr>
            <p:ph type="title"/>
          </p:nvPr>
        </p:nvSpPr>
        <p:spPr>
          <a:xfrm>
            <a:off x="3845414" y="1767535"/>
            <a:ext cx="7772935" cy="3803948"/>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In these conditions, the worker will be more likely to reflect ‘on action’ and ‘in action’ (Schön, 1983). It is likely to have a great impact on improving responsiveness and reducing reactiveness. People are more likely to feel safe enough to,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“Employ the self without the fear of negative consequences.”</a:t>
            </a:r>
            <a:r>
              <a:rPr lang="en-US" sz="2800" b="1" dirty="0">
                <a:effectLst/>
                <a:latin typeface="Calibri" panose="020F0502020204030204" pitchFamily="34" charset="0"/>
                <a:ea typeface="Calibri" panose="020F0502020204030204" pitchFamily="34" charset="0"/>
                <a:cs typeface="Calibri" panose="020F0502020204030204" pitchFamily="34" charset="0"/>
              </a:rPr>
              <a:t> </a:t>
            </a:r>
            <a:r>
              <a:rPr lang="en-US" sz="2800" dirty="0">
                <a:effectLst/>
                <a:latin typeface="Calibri" panose="020F0502020204030204" pitchFamily="34" charset="0"/>
                <a:ea typeface="Calibri" panose="020F0502020204030204" pitchFamily="34" charset="0"/>
                <a:cs typeface="Calibri" panose="020F0502020204030204" pitchFamily="34" charset="0"/>
              </a:rPr>
              <a:t>(Khan, 1992, p. 333).</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erson in a suit&#10;&#10;Description automatically generated">
            <a:extLst>
              <a:ext uri="{FF2B5EF4-FFF2-40B4-BE49-F238E27FC236}">
                <a16:creationId xmlns:a16="http://schemas.microsoft.com/office/drawing/2014/main" id="{A32FECB7-F1BF-ADFE-199E-F02C1C4EC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776" y="1709407"/>
            <a:ext cx="2747493" cy="3920205"/>
          </a:xfrm>
          <a:prstGeom prst="rect">
            <a:avLst/>
          </a:prstGeom>
          <a:ln w="25400">
            <a:solidFill>
              <a:schemeClr val="tx1"/>
            </a:solidFill>
          </a:ln>
        </p:spPr>
      </p:pic>
      <p:sp>
        <p:nvSpPr>
          <p:cNvPr id="4" name="TextBox 3">
            <a:extLst>
              <a:ext uri="{FF2B5EF4-FFF2-40B4-BE49-F238E27FC236}">
                <a16:creationId xmlns:a16="http://schemas.microsoft.com/office/drawing/2014/main" id="{37C88DAF-B639-A4D3-5339-69EDCA413F8F}"/>
              </a:ext>
            </a:extLst>
          </p:cNvPr>
          <p:cNvSpPr txBox="1"/>
          <p:nvPr/>
        </p:nvSpPr>
        <p:spPr>
          <a:xfrm>
            <a:off x="4613528" y="716811"/>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3204298190"/>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ADDA-EC1E-06BE-B5FB-8043E3F59E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50F226-9C5A-5F8E-0742-E6F649C94055}"/>
              </a:ext>
            </a:extLst>
          </p:cNvPr>
          <p:cNvSpPr>
            <a:spLocks noGrp="1"/>
          </p:cNvSpPr>
          <p:nvPr>
            <p:ph type="title"/>
          </p:nvPr>
        </p:nvSpPr>
        <p:spPr>
          <a:xfrm>
            <a:off x="3921614" y="1511655"/>
            <a:ext cx="7772935" cy="4346620"/>
          </a:xfrm>
          <a:noFill/>
          <a:ln w="38100">
            <a:solidFill>
              <a:schemeClr val="tx1"/>
            </a:solidFill>
          </a:ln>
        </p:spPr>
        <p:txBody>
          <a:bodyPr>
            <a:noAutofit/>
          </a:bodyPr>
          <a:lstStyle/>
          <a:p>
            <a:pPr>
              <a:lnSpc>
                <a:spcPct val="107000"/>
              </a:lnSpc>
              <a:spcAft>
                <a:spcPts val="800"/>
              </a:spcAft>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Another useful way of thinking is to consider the manager as a model for what is expected of the direct report in the delivery of their work. Miller (1993) explains this well and makes these two key points,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1. The quality of the holding environment of staff is the main determinant of the quality of the holding environment that they can provide for clients.</a:t>
            </a:r>
            <a:b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br>
            <a:r>
              <a:rPr lang="en-GB" sz="24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2. The quality of the holding environment of staff is mainly created by the form of organization and by the process of management.</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erson in a suit and tie&#10;&#10;Description automatically generated">
            <a:extLst>
              <a:ext uri="{FF2B5EF4-FFF2-40B4-BE49-F238E27FC236}">
                <a16:creationId xmlns:a16="http://schemas.microsoft.com/office/drawing/2014/main" id="{BE004959-D0AC-148F-62E6-71146D099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76" y="1784493"/>
            <a:ext cx="3271334" cy="3800945"/>
          </a:xfrm>
          <a:prstGeom prst="rect">
            <a:avLst/>
          </a:prstGeom>
        </p:spPr>
      </p:pic>
      <p:sp>
        <p:nvSpPr>
          <p:cNvPr id="4" name="TextBox 3">
            <a:extLst>
              <a:ext uri="{FF2B5EF4-FFF2-40B4-BE49-F238E27FC236}">
                <a16:creationId xmlns:a16="http://schemas.microsoft.com/office/drawing/2014/main" id="{9B675CDE-4352-C7E8-27C4-2F0460BF6ACE}"/>
              </a:ext>
            </a:extLst>
          </p:cNvPr>
          <p:cNvSpPr txBox="1"/>
          <p:nvPr/>
        </p:nvSpPr>
        <p:spPr>
          <a:xfrm>
            <a:off x="4689728" y="513611"/>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1498233748"/>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2E2D6-08AF-0477-7496-E6B29EFD0B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5ECAC6-B2B2-7851-B0CA-546A6753A063}"/>
              </a:ext>
            </a:extLst>
          </p:cNvPr>
          <p:cNvSpPr>
            <a:spLocks noGrp="1"/>
          </p:cNvSpPr>
          <p:nvPr>
            <p:ph type="title"/>
          </p:nvPr>
        </p:nvSpPr>
        <p:spPr>
          <a:xfrm>
            <a:off x="3921612" y="1536726"/>
            <a:ext cx="7772935" cy="4149308"/>
          </a:xfrm>
          <a:noFill/>
          <a:ln w="38100">
            <a:solidFill>
              <a:schemeClr val="tx1"/>
            </a:solidFill>
          </a:ln>
        </p:spPr>
        <p:txBody>
          <a:bodyPr>
            <a:noAutofit/>
          </a:bodyPr>
          <a:lstStyle/>
          <a:p>
            <a:pPr>
              <a:lnSpc>
                <a:spcPct val="107000"/>
              </a:lnSpc>
              <a:spcAft>
                <a:spcPts val="800"/>
              </a:spcAft>
            </a:pPr>
            <a:r>
              <a:rPr lang="en-GB" kern="100" dirty="0">
                <a:effectLst/>
                <a:latin typeface="Calibri" panose="020F0502020204030204" pitchFamily="34" charset="0"/>
                <a:ea typeface="Aptos" panose="020B0004020202020204" pitchFamily="34" charset="0"/>
                <a:cs typeface="Times New Roman" panose="02020603050405020304" pitchFamily="18" charset="0"/>
              </a:rPr>
              <a:t>“Everything that goes on in the meeting also provides a model for what is likely to go on outside of it. For example, if a direct report feels listened to, valued, and treated with respect, they are more likely to mirror those qualities with others.” (Tomlinson, 2024a)   </a:t>
            </a:r>
            <a:endParaRPr lang="en-GB"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2D88A9C8-93C2-5566-85A1-6D09459DE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5" name="TextBox 4">
            <a:extLst>
              <a:ext uri="{FF2B5EF4-FFF2-40B4-BE49-F238E27FC236}">
                <a16:creationId xmlns:a16="http://schemas.microsoft.com/office/drawing/2014/main" id="{61D54075-25A7-1209-2AF5-83EE811CB10E}"/>
              </a:ext>
            </a:extLst>
          </p:cNvPr>
          <p:cNvSpPr txBox="1"/>
          <p:nvPr/>
        </p:nvSpPr>
        <p:spPr>
          <a:xfrm>
            <a:off x="4689728" y="380750"/>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453274190"/>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B151-FCD0-9372-3B8A-07E15DBEB5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DDAFA-10D7-6D86-78F1-E6DE13A28747}"/>
              </a:ext>
            </a:extLst>
          </p:cNvPr>
          <p:cNvSpPr>
            <a:spLocks noGrp="1"/>
          </p:cNvSpPr>
          <p:nvPr>
            <p:ph type="title"/>
          </p:nvPr>
        </p:nvSpPr>
        <p:spPr>
          <a:xfrm>
            <a:off x="3921612" y="1536726"/>
            <a:ext cx="7772935" cy="4149308"/>
          </a:xfrm>
          <a:noFill/>
          <a:ln w="38100">
            <a:solidFill>
              <a:schemeClr val="tx1"/>
            </a:solidFill>
          </a:ln>
        </p:spPr>
        <p:txBody>
          <a:bodyPr>
            <a:noAutofit/>
          </a:bodyPr>
          <a:lstStyle/>
          <a:p>
            <a:pPr>
              <a:lnSpc>
                <a:spcPct val="107000"/>
              </a:lnSpc>
              <a:spcAft>
                <a:spcPts val="800"/>
              </a:spcAft>
            </a:pPr>
            <a:r>
              <a:rPr kumimoji="0" lang="en-GB"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“There are few opportunities better than a 1-1 meeting to model appropriate boundaries, clarity of purpose, reliability, attentiveness, and the balance between seriousness and lightness, among many other important qualities.” </a:t>
            </a:r>
            <a:br>
              <a:rPr kumimoji="0" lang="en-GB"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br>
            <a:r>
              <a:rPr kumimoji="0" lang="en-GB"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(Tomlinson, 2024)</a:t>
            </a:r>
            <a:endParaRPr lang="en-GB"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FBD10463-307E-FD63-4529-84E38331D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5" name="TextBox 4">
            <a:extLst>
              <a:ext uri="{FF2B5EF4-FFF2-40B4-BE49-F238E27FC236}">
                <a16:creationId xmlns:a16="http://schemas.microsoft.com/office/drawing/2014/main" id="{2815BB82-DAB8-6F32-EF6D-7F6ED0444006}"/>
              </a:ext>
            </a:extLst>
          </p:cNvPr>
          <p:cNvSpPr txBox="1"/>
          <p:nvPr/>
        </p:nvSpPr>
        <p:spPr>
          <a:xfrm>
            <a:off x="4689728" y="380750"/>
            <a:ext cx="6236705"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ENGAGEMENT AND PRESENCE</a:t>
            </a:r>
          </a:p>
        </p:txBody>
      </p:sp>
    </p:spTree>
    <p:extLst>
      <p:ext uri="{BB962C8B-B14F-4D97-AF65-F5344CB8AC3E}">
        <p14:creationId xmlns:p14="http://schemas.microsoft.com/office/powerpoint/2010/main" val="446122893"/>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D2590D82-267F-2A49-3D12-F304D9F755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FEF252-2935-36A4-D79C-304170880FF4}"/>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2517391056"/>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F9504-DAAC-26BE-A2B9-82D05ED0EF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B31A4C-6A3B-3102-731C-0500F8367AE9}"/>
              </a:ext>
            </a:extLst>
          </p:cNvPr>
          <p:cNvSpPr>
            <a:spLocks noGrp="1"/>
          </p:cNvSpPr>
          <p:nvPr>
            <p:ph type="title"/>
          </p:nvPr>
        </p:nvSpPr>
        <p:spPr>
          <a:xfrm>
            <a:off x="3921612" y="1536726"/>
            <a:ext cx="7772935" cy="4149308"/>
          </a:xfrm>
          <a:noFill/>
          <a:ln w="38100">
            <a:solidFill>
              <a:schemeClr val="tx1"/>
            </a:solidFill>
          </a:ln>
        </p:spPr>
        <p:txBody>
          <a:bodyPr>
            <a:noAutofit/>
          </a:bodyPr>
          <a:lstStyle/>
          <a:p>
            <a:pPr>
              <a:lnSpc>
                <a:spcPct val="107000"/>
              </a:lnSpc>
              <a:spcAft>
                <a:spcPts val="800"/>
              </a:spcAft>
            </a:pPr>
            <a:r>
              <a:rPr kumimoji="0" lang="en-GB"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“For a 1-1 meeting process to be effective, there needs to be a focus on development. Inevitably, there will be a need for problem-solving and going over significant events, but these discussions can also include a focus on what we have learned…</a:t>
            </a:r>
            <a:endParaRPr lang="en-GB"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1E27E62D-C57C-2D89-760D-B4F20D0B4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2" name="TextBox 1">
            <a:extLst>
              <a:ext uri="{FF2B5EF4-FFF2-40B4-BE49-F238E27FC236}">
                <a16:creationId xmlns:a16="http://schemas.microsoft.com/office/drawing/2014/main" id="{079F227B-A0F7-2E43-B1BD-0EF28CB9F93A}"/>
              </a:ext>
            </a:extLst>
          </p:cNvPr>
          <p:cNvSpPr txBox="1"/>
          <p:nvPr/>
        </p:nvSpPr>
        <p:spPr>
          <a:xfrm>
            <a:off x="5096556" y="52563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1351242556"/>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2622F-988D-2B63-E98E-91CF0468A0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26623E-76B7-B0E5-134E-D631FC39427E}"/>
              </a:ext>
            </a:extLst>
          </p:cNvPr>
          <p:cNvSpPr>
            <a:spLocks noGrp="1"/>
          </p:cNvSpPr>
          <p:nvPr>
            <p:ph type="title"/>
          </p:nvPr>
        </p:nvSpPr>
        <p:spPr>
          <a:xfrm>
            <a:off x="3921611" y="1460697"/>
            <a:ext cx="7772935" cy="4301366"/>
          </a:xfrm>
          <a:noFill/>
          <a:ln w="38100">
            <a:solidFill>
              <a:schemeClr val="tx1"/>
            </a:solidFill>
          </a:ln>
        </p:spPr>
        <p:txBody>
          <a:bodyPr>
            <a:noAutofit/>
          </a:bodyPr>
          <a:lstStyle/>
          <a:p>
            <a:pPr>
              <a:lnSpc>
                <a:spcPct val="107000"/>
              </a:lnSpc>
              <a:spcAft>
                <a:spcPts val="800"/>
              </a:spcAft>
            </a:pPr>
            <a:r>
              <a:rPr kumimoji="0" lang="en-GB" sz="3200" b="0" i="0" u="none" strike="noStrike" kern="12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 How has an experience given insight that can be used in the future? What further work can we do to understand the issue better? In the modern-day workplace, we must not underestimate the importance of professional and personal development. </a:t>
            </a:r>
            <a:r>
              <a:rPr kumimoji="0" lang="en-GB" sz="3200" b="1" i="0" u="none" strike="noStrike" kern="12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mj-cs"/>
              </a:rPr>
              <a:t>This is at the top of Maslow’s (1943) hierarchy of needs – self-actualization.” </a:t>
            </a:r>
            <a:r>
              <a:rPr kumimoji="0" lang="en-US" sz="32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(Tomlinson, 2024a) </a:t>
            </a: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E0961FCB-6D4D-B394-85A3-0B138C3B8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2" name="TextBox 1">
            <a:extLst>
              <a:ext uri="{FF2B5EF4-FFF2-40B4-BE49-F238E27FC236}">
                <a16:creationId xmlns:a16="http://schemas.microsoft.com/office/drawing/2014/main" id="{0EA38BF6-67F0-4DF1-A856-D9D4B563F590}"/>
              </a:ext>
            </a:extLst>
          </p:cNvPr>
          <p:cNvSpPr txBox="1"/>
          <p:nvPr/>
        </p:nvSpPr>
        <p:spPr>
          <a:xfrm>
            <a:off x="5096556" y="52563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1746600351"/>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81A39-3FDA-2781-68D3-15507B1A4C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AF406E-5AFE-C523-A139-222242BBA528}"/>
              </a:ext>
            </a:extLst>
          </p:cNvPr>
          <p:cNvSpPr>
            <a:spLocks noGrp="1"/>
          </p:cNvSpPr>
          <p:nvPr>
            <p:ph type="title"/>
          </p:nvPr>
        </p:nvSpPr>
        <p:spPr>
          <a:xfrm>
            <a:off x="3897180" y="1516136"/>
            <a:ext cx="7685219" cy="4247756"/>
          </a:xfrm>
          <a:noFill/>
          <a:ln w="38100">
            <a:solidFill>
              <a:schemeClr val="tx1"/>
            </a:solidFill>
          </a:ln>
        </p:spPr>
        <p:txBody>
          <a:bodyPr>
            <a:noAutofit/>
          </a:bodyPr>
          <a:lstStyle/>
          <a:p>
            <a:pPr>
              <a:lnSpc>
                <a:spcPct val="107000"/>
              </a:lnSpc>
              <a:spcAft>
                <a:spcPts val="800"/>
              </a:spcAft>
            </a:pPr>
            <a:r>
              <a:rPr lang="en-US" dirty="0">
                <a:effectLst/>
                <a:latin typeface="Calibri" panose="020F0502020204030204" pitchFamily="34" charset="0"/>
                <a:ea typeface="Calibri" panose="020F0502020204030204" pitchFamily="34" charset="0"/>
                <a:cs typeface="Calibri" panose="020F0502020204030204" pitchFamily="34" charset="0"/>
              </a:rPr>
              <a:t>“1:1s are the perfect opportunity to help others, give to others, and through both, experience the great intrinsic rewards of making a difference in the lives of others. When you have effective 1:1s, all lives are elevated—including your own… </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175D5D92-7DB1-E9AF-BEF4-4E5F4CBD7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939" y="1542785"/>
            <a:ext cx="2760363" cy="4194459"/>
          </a:xfrm>
          <a:prstGeom prst="rect">
            <a:avLst/>
          </a:prstGeom>
          <a:ln w="31750">
            <a:solidFill>
              <a:schemeClr val="tx1"/>
            </a:solidFill>
          </a:ln>
        </p:spPr>
      </p:pic>
      <p:sp>
        <p:nvSpPr>
          <p:cNvPr id="2" name="TextBox 1">
            <a:extLst>
              <a:ext uri="{FF2B5EF4-FFF2-40B4-BE49-F238E27FC236}">
                <a16:creationId xmlns:a16="http://schemas.microsoft.com/office/drawing/2014/main" id="{E0733E47-7E87-34EE-1B82-4F4125F5155B}"/>
              </a:ext>
            </a:extLst>
          </p:cNvPr>
          <p:cNvSpPr txBox="1"/>
          <p:nvPr/>
        </p:nvSpPr>
        <p:spPr>
          <a:xfrm>
            <a:off x="5096556" y="52563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2014410149"/>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D8E8B-0BFB-536E-BA6E-211CADD7D4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FD163A-B863-E10B-EDB8-47FD9E43198D}"/>
              </a:ext>
            </a:extLst>
          </p:cNvPr>
          <p:cNvSpPr>
            <a:spLocks noGrp="1"/>
          </p:cNvSpPr>
          <p:nvPr>
            <p:ph type="title"/>
          </p:nvPr>
        </p:nvSpPr>
        <p:spPr>
          <a:xfrm>
            <a:off x="3897180" y="1516136"/>
            <a:ext cx="7685219" cy="4247756"/>
          </a:xfrm>
          <a:noFill/>
          <a:ln w="38100">
            <a:solidFill>
              <a:schemeClr val="tx1"/>
            </a:solidFill>
          </a:ln>
        </p:spPr>
        <p:txBody>
          <a:bodyPr>
            <a:noAutofit/>
          </a:bodyPr>
          <a:lstStyle/>
          <a:p>
            <a:pPr>
              <a:lnSpc>
                <a:spcPct val="107000"/>
              </a:lnSpc>
              <a:spcAft>
                <a:spcPts val="800"/>
              </a:spcAft>
            </a:pPr>
            <a:r>
              <a:rPr kumimoji="0" lang="en-US" sz="3000" b="0" i="0" u="none" strike="noStrike" kern="120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The general assumption is that 1:1s are not for those who, say, work with their hands and use their physical abilities to complete their work (e.g., blue-collar, pink-collar, and working-class type jobs), such as construction workers, mechanics, custodial workers, truck drivers, nurses, and machine operators. I don’t fully understand why anyone would feel this way…</a:t>
            </a:r>
            <a:endParaRPr lang="en-GB" sz="30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B8E54754-4BF7-5A21-B753-D8E5FA21D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939" y="1542785"/>
            <a:ext cx="2760363" cy="4194459"/>
          </a:xfrm>
          <a:prstGeom prst="rect">
            <a:avLst/>
          </a:prstGeom>
          <a:ln w="31750">
            <a:solidFill>
              <a:schemeClr val="tx1"/>
            </a:solidFill>
          </a:ln>
        </p:spPr>
      </p:pic>
      <p:sp>
        <p:nvSpPr>
          <p:cNvPr id="2" name="TextBox 1">
            <a:extLst>
              <a:ext uri="{FF2B5EF4-FFF2-40B4-BE49-F238E27FC236}">
                <a16:creationId xmlns:a16="http://schemas.microsoft.com/office/drawing/2014/main" id="{C059F043-AE71-408F-400F-8BA1996A740C}"/>
              </a:ext>
            </a:extLst>
          </p:cNvPr>
          <p:cNvSpPr txBox="1"/>
          <p:nvPr/>
        </p:nvSpPr>
        <p:spPr>
          <a:xfrm>
            <a:off x="5096556" y="52563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1188764222"/>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0DC25-DB69-4BFA-46B6-2042721727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750D1A-94C6-4508-5A4B-3D523110C03C}"/>
              </a:ext>
            </a:extLst>
          </p:cNvPr>
          <p:cNvSpPr>
            <a:spLocks noGrp="1"/>
          </p:cNvSpPr>
          <p:nvPr>
            <p:ph type="title"/>
          </p:nvPr>
        </p:nvSpPr>
        <p:spPr>
          <a:xfrm>
            <a:off x="3373551" y="2078798"/>
            <a:ext cx="8273477" cy="2700404"/>
          </a:xfrm>
          <a:noFill/>
          <a:ln w="38100">
            <a:solidFill>
              <a:schemeClr val="tx1"/>
            </a:solidFill>
          </a:ln>
        </p:spPr>
        <p:txBody>
          <a:bodyPr>
            <a:noAutofit/>
          </a:bodyPr>
          <a:lstStyle/>
          <a:p>
            <a:pPr>
              <a:lnSpc>
                <a:spcPct val="107000"/>
              </a:lnSpc>
              <a:spcAft>
                <a:spcPts val="800"/>
              </a:spcAft>
            </a:pPr>
            <a:r>
              <a:rPr lang="en-US"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 The desire to thrive, overcome obstacles, develop meaningful relationships, and feel seen/heard is not unique to any particular job type or profession.”</a:t>
            </a:r>
            <a:r>
              <a:rPr lang="en-US" dirty="0">
                <a:effectLst/>
                <a:latin typeface="Calibri" panose="020F0502020204030204" pitchFamily="34" charset="0"/>
                <a:ea typeface="Calibri" panose="020F0502020204030204" pitchFamily="34" charset="0"/>
                <a:cs typeface="Calibri" panose="020F0502020204030204" pitchFamily="34" charset="0"/>
              </a:rPr>
              <a:t> (Rogelberg, p.11) </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ook cover of a book&#10;&#10;Description automatically generated">
            <a:extLst>
              <a:ext uri="{FF2B5EF4-FFF2-40B4-BE49-F238E27FC236}">
                <a16:creationId xmlns:a16="http://schemas.microsoft.com/office/drawing/2014/main" id="{3D57CF06-52B1-40EB-E3ED-3138B3F68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945" y="1483865"/>
            <a:ext cx="2560177" cy="3890270"/>
          </a:xfrm>
          <a:prstGeom prst="rect">
            <a:avLst/>
          </a:prstGeom>
          <a:ln w="31750">
            <a:solidFill>
              <a:schemeClr val="tx1"/>
            </a:solidFill>
          </a:ln>
        </p:spPr>
      </p:pic>
      <p:sp>
        <p:nvSpPr>
          <p:cNvPr id="2" name="TextBox 1">
            <a:extLst>
              <a:ext uri="{FF2B5EF4-FFF2-40B4-BE49-F238E27FC236}">
                <a16:creationId xmlns:a16="http://schemas.microsoft.com/office/drawing/2014/main" id="{41613A6B-1F6F-8873-0FA5-ECFFF35A4078}"/>
              </a:ext>
            </a:extLst>
          </p:cNvPr>
          <p:cNvSpPr txBox="1"/>
          <p:nvPr/>
        </p:nvSpPr>
        <p:spPr>
          <a:xfrm>
            <a:off x="4798766" y="1010189"/>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4142578636"/>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3A2F-ED2C-876B-16F8-C82BBA491A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CB1093-9C85-A29D-CB02-C58A77D4BFD2}"/>
              </a:ext>
            </a:extLst>
          </p:cNvPr>
          <p:cNvSpPr>
            <a:spLocks noGrp="1"/>
          </p:cNvSpPr>
          <p:nvPr>
            <p:ph type="title"/>
          </p:nvPr>
        </p:nvSpPr>
        <p:spPr>
          <a:xfrm>
            <a:off x="3768728" y="1734235"/>
            <a:ext cx="7772935" cy="3754289"/>
          </a:xfrm>
          <a:noFill/>
          <a:ln w="38100">
            <a:solidFill>
              <a:schemeClr val="tx1"/>
            </a:solidFill>
          </a:ln>
        </p:spPr>
        <p:txBody>
          <a:bodyPr>
            <a:noAutofit/>
          </a:bodyPr>
          <a:lstStyle/>
          <a:p>
            <a:pPr>
              <a:lnSpc>
                <a:spcPct val="107000"/>
              </a:lnSpc>
              <a:spcAft>
                <a:spcPts val="800"/>
              </a:spcAft>
            </a:pP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“Development is so important to human nature that if we do not work on it effectively, there is a likelihood of disengagement. To help keep a focus on development, all information that can be shared outside of the meeting must be done efficiently through emails, data systems, and other updates…</a:t>
            </a: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308B6AB8-505C-1EB1-DFB9-61A932E27A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2" name="TextBox 1">
            <a:extLst>
              <a:ext uri="{FF2B5EF4-FFF2-40B4-BE49-F238E27FC236}">
                <a16:creationId xmlns:a16="http://schemas.microsoft.com/office/drawing/2014/main" id="{81F3DC2C-5F9A-9EE2-7DE7-BEA30B59B11C}"/>
              </a:ext>
            </a:extLst>
          </p:cNvPr>
          <p:cNvSpPr txBox="1"/>
          <p:nvPr/>
        </p:nvSpPr>
        <p:spPr>
          <a:xfrm>
            <a:off x="4943672" y="72314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1295336419"/>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381A9-50FA-796B-7F6C-E2A76C5D74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684D9F-5056-9176-3B1B-B83A5F245A8F}"/>
              </a:ext>
            </a:extLst>
          </p:cNvPr>
          <p:cNvSpPr>
            <a:spLocks noGrp="1"/>
          </p:cNvSpPr>
          <p:nvPr>
            <p:ph type="title"/>
          </p:nvPr>
        </p:nvSpPr>
        <p:spPr>
          <a:xfrm>
            <a:off x="3768728" y="1651277"/>
            <a:ext cx="7772935" cy="3920205"/>
          </a:xfrm>
          <a:noFill/>
          <a:ln w="38100">
            <a:solidFill>
              <a:schemeClr val="tx1"/>
            </a:solidFill>
          </a:ln>
        </p:spPr>
        <p:txBody>
          <a:bodyPr>
            <a:noAutofit/>
          </a:bodyPr>
          <a:lstStyle/>
          <a:p>
            <a:pPr>
              <a:lnSpc>
                <a:spcPct val="107000"/>
              </a:lnSpc>
              <a:spcAft>
                <a:spcPts val="800"/>
              </a:spcAft>
            </a:pP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It is not helpful to use the meeting to track metrics, but rather to be informed in advance of where things are at. </a:t>
            </a:r>
            <a:r>
              <a:rPr kumimoji="0" lang="en-GB" sz="3200" b="0" i="0" u="none" strike="noStrike" kern="1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Times New Roman" panose="02020603050405020304" pitchFamily="18" charset="0"/>
              </a:rPr>
              <a:t>Discussion should focus on growth, development, and solutions.</a:t>
            </a: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As this can be challenging work, we cannot always expect the discussion to flow easily.”</a:t>
            </a:r>
            <a:b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br>
            <a:r>
              <a:rPr kumimoji="0" lang="en-GB"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(Tomlinson, 2024a) </a:t>
            </a: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in a suit&#10;&#10;Description automatically generated">
            <a:extLst>
              <a:ext uri="{FF2B5EF4-FFF2-40B4-BE49-F238E27FC236}">
                <a16:creationId xmlns:a16="http://schemas.microsoft.com/office/drawing/2014/main" id="{A7B70A6C-18B4-A37A-0F1F-5036F8DAB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37" y="1651278"/>
            <a:ext cx="2747493" cy="3920205"/>
          </a:xfrm>
          <a:prstGeom prst="rect">
            <a:avLst/>
          </a:prstGeom>
          <a:ln w="25400">
            <a:solidFill>
              <a:schemeClr val="tx1"/>
            </a:solidFill>
          </a:ln>
        </p:spPr>
      </p:pic>
      <p:sp>
        <p:nvSpPr>
          <p:cNvPr id="2" name="TextBox 1">
            <a:extLst>
              <a:ext uri="{FF2B5EF4-FFF2-40B4-BE49-F238E27FC236}">
                <a16:creationId xmlns:a16="http://schemas.microsoft.com/office/drawing/2014/main" id="{7F76E404-941F-D424-9A43-EFBC1B96C73B}"/>
              </a:ext>
            </a:extLst>
          </p:cNvPr>
          <p:cNvSpPr txBox="1"/>
          <p:nvPr/>
        </p:nvSpPr>
        <p:spPr>
          <a:xfrm>
            <a:off x="4943672" y="72314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2825180593"/>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738A8-3778-4FCB-165A-FFA99E90F4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05949C-434C-D18A-54AE-2BA1966B5D62}"/>
              </a:ext>
            </a:extLst>
          </p:cNvPr>
          <p:cNvSpPr>
            <a:spLocks noGrp="1"/>
          </p:cNvSpPr>
          <p:nvPr>
            <p:ph type="title"/>
          </p:nvPr>
        </p:nvSpPr>
        <p:spPr>
          <a:xfrm>
            <a:off x="3348368" y="1423204"/>
            <a:ext cx="8401318" cy="4294712"/>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“Get comfortable with silence as a manager. It can be tempting to want to fill the silence if and when it happens, but keep in mind that silence is often an indication of contemplation rather than awkwardness or a lack of engagement. You can even encourage moments of silence by telling your directs to pause whenever they need to so they can think through their ideas. This does not have to be a rushed process.” (</a:t>
            </a:r>
            <a:r>
              <a:rPr kumimoji="0" lang="en-GB" sz="28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Rogelberg, p. 119) </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7F1C2C2-C6D9-F7AF-759E-D4905CF5C172}"/>
              </a:ext>
            </a:extLst>
          </p:cNvPr>
          <p:cNvPicPr>
            <a:picLocks noChangeAspect="1"/>
          </p:cNvPicPr>
          <p:nvPr/>
        </p:nvPicPr>
        <p:blipFill>
          <a:blip r:embed="rId3"/>
          <a:stretch>
            <a:fillRect/>
          </a:stretch>
        </p:blipFill>
        <p:spPr>
          <a:xfrm>
            <a:off x="442314" y="1622719"/>
            <a:ext cx="2560542" cy="3895682"/>
          </a:xfrm>
          <a:prstGeom prst="rect">
            <a:avLst/>
          </a:prstGeom>
          <a:ln w="25400">
            <a:solidFill>
              <a:schemeClr val="tx1"/>
            </a:solidFill>
          </a:ln>
        </p:spPr>
      </p:pic>
      <p:sp>
        <p:nvSpPr>
          <p:cNvPr id="5" name="TextBox 4">
            <a:extLst>
              <a:ext uri="{FF2B5EF4-FFF2-40B4-BE49-F238E27FC236}">
                <a16:creationId xmlns:a16="http://schemas.microsoft.com/office/drawing/2014/main" id="{509168C2-98BB-E474-B823-F6E0AEB513BF}"/>
              </a:ext>
            </a:extLst>
          </p:cNvPr>
          <p:cNvSpPr txBox="1"/>
          <p:nvPr/>
        </p:nvSpPr>
        <p:spPr>
          <a:xfrm>
            <a:off x="5096556" y="525635"/>
            <a:ext cx="5423046"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FOCUS ON DEVELOPMENT</a:t>
            </a:r>
          </a:p>
        </p:txBody>
      </p:sp>
    </p:spTree>
    <p:extLst>
      <p:ext uri="{BB962C8B-B14F-4D97-AF65-F5344CB8AC3E}">
        <p14:creationId xmlns:p14="http://schemas.microsoft.com/office/powerpoint/2010/main" val="1760740385"/>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089FBCBD-367A-9A34-69F1-BBB3C59734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859BD8-8EDD-83A7-6D7E-295257E91085}"/>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PEOPLE MANAGEMENT &amp; LEADERSHIP</a:t>
            </a:r>
          </a:p>
        </p:txBody>
      </p:sp>
    </p:spTree>
    <p:extLst>
      <p:ext uri="{BB962C8B-B14F-4D97-AF65-F5344CB8AC3E}">
        <p14:creationId xmlns:p14="http://schemas.microsoft.com/office/powerpoint/2010/main" val="2258521677"/>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02835-6E0D-EB20-4BE2-9170311125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B430D2-AA87-C0F0-D8E5-21B41D2B5661}"/>
              </a:ext>
            </a:extLst>
          </p:cNvPr>
          <p:cNvSpPr>
            <a:spLocks noGrp="1"/>
          </p:cNvSpPr>
          <p:nvPr>
            <p:ph type="title"/>
          </p:nvPr>
        </p:nvSpPr>
        <p:spPr>
          <a:xfrm>
            <a:off x="3348366" y="1237974"/>
            <a:ext cx="8095487" cy="4544292"/>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Often, a leader does not prioritize the development of their team and direct reports. For example, in response to the question, ‘Why don’t you have more frequent 1-1 meetings?’ the answer might be, ‘I don’t have enough time’. Rogelberg (p.4) argues against the misguided nature of this,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a:t>
            </a:r>
            <a:r>
              <a:rPr lang="en-GB" sz="28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1:1s are a core leadership responsibility.</a:t>
            </a:r>
            <a:r>
              <a:rPr lang="en-GB" sz="28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The best leaders recognize that 1:1s are not an add-on to the job; 1:1s ARE the job of a leader.”</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F35D40F-227B-0E4D-A887-C4EFF27A8E97}"/>
              </a:ext>
            </a:extLst>
          </p:cNvPr>
          <p:cNvPicPr>
            <a:picLocks noChangeAspect="1"/>
          </p:cNvPicPr>
          <p:nvPr/>
        </p:nvPicPr>
        <p:blipFill>
          <a:blip r:embed="rId3"/>
          <a:stretch>
            <a:fillRect/>
          </a:stretch>
        </p:blipFill>
        <p:spPr>
          <a:xfrm>
            <a:off x="407677" y="1562279"/>
            <a:ext cx="2560542" cy="3895682"/>
          </a:xfrm>
          <a:prstGeom prst="rect">
            <a:avLst/>
          </a:prstGeom>
          <a:ln w="25400">
            <a:solidFill>
              <a:schemeClr val="tx1"/>
            </a:solidFill>
          </a:ln>
        </p:spPr>
      </p:pic>
      <p:sp>
        <p:nvSpPr>
          <p:cNvPr id="2" name="TextBox 1">
            <a:extLst>
              <a:ext uri="{FF2B5EF4-FFF2-40B4-BE49-F238E27FC236}">
                <a16:creationId xmlns:a16="http://schemas.microsoft.com/office/drawing/2014/main" id="{36FA4636-C2F7-E358-4710-57F7E3A7FA08}"/>
              </a:ext>
            </a:extLst>
          </p:cNvPr>
          <p:cNvSpPr txBox="1"/>
          <p:nvPr/>
        </p:nvSpPr>
        <p:spPr>
          <a:xfrm>
            <a:off x="1587356" y="333200"/>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PEOPLE MANAGEMENT </a:t>
            </a:r>
            <a:r>
              <a:rPr lang="en-GB" sz="3600" dirty="0">
                <a:solidFill>
                  <a:srgbClr val="44546A">
                    <a:lumMod val="40000"/>
                    <a:lumOff val="60000"/>
                  </a:srgbClr>
                </a:solidFill>
                <a:latin typeface="Bauhaus 93" panose="04030905020B02020C02" pitchFamily="82" charset="0"/>
              </a:rPr>
              <a:t>&amp;</a:t>
            </a: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LEADERSHIP</a:t>
            </a:r>
          </a:p>
        </p:txBody>
      </p:sp>
    </p:spTree>
    <p:extLst>
      <p:ext uri="{BB962C8B-B14F-4D97-AF65-F5344CB8AC3E}">
        <p14:creationId xmlns:p14="http://schemas.microsoft.com/office/powerpoint/2010/main" val="3442316120"/>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E973B-660E-2A03-E382-8DA052B389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A8C715-87B2-A9AC-6F7B-B954BB68DC64}"/>
              </a:ext>
            </a:extLst>
          </p:cNvPr>
          <p:cNvSpPr>
            <a:spLocks noGrp="1"/>
          </p:cNvSpPr>
          <p:nvPr>
            <p:ph type="title"/>
          </p:nvPr>
        </p:nvSpPr>
        <p:spPr>
          <a:xfrm>
            <a:off x="3348366" y="997527"/>
            <a:ext cx="8095487" cy="4921279"/>
          </a:xfrm>
          <a:noFill/>
          <a:ln w="38100">
            <a:solidFill>
              <a:schemeClr val="tx1"/>
            </a:solidFill>
          </a:ln>
        </p:spPr>
        <p:txBody>
          <a:bodyPr>
            <a:noAutofit/>
          </a:bodyPr>
          <a:lstStyle/>
          <a:p>
            <a:pPr>
              <a:lnSpc>
                <a:spcPct val="107000"/>
              </a:lnSpc>
              <a:spcAft>
                <a:spcPts val="800"/>
              </a:spcAft>
            </a:pPr>
            <a:r>
              <a:rPr lang="en-GB" sz="2800" dirty="0">
                <a:effectLst/>
                <a:latin typeface="Calibri" panose="020F0502020204030204" pitchFamily="34" charset="0"/>
                <a:ea typeface="Aptos" panose="020B0004020202020204" pitchFamily="34" charset="0"/>
              </a:rPr>
              <a:t>While there may be exceptions to this, I agree with his point. Effective 1-1 as well as team meetings can boost development and quality of performance. Rogelberg (p.7) claims that this is strongly supported by research and that, </a:t>
            </a:r>
            <a:br>
              <a:rPr lang="en-GB" sz="2800" dirty="0">
                <a:effectLst/>
                <a:latin typeface="Calibri" panose="020F0502020204030204" pitchFamily="34" charset="0"/>
                <a:ea typeface="Aptos" panose="020B0004020202020204" pitchFamily="34" charset="0"/>
              </a:rPr>
            </a:br>
            <a:r>
              <a:rPr lang="en-GB" sz="1000" dirty="0">
                <a:effectLst/>
                <a:latin typeface="Calibri" panose="020F0502020204030204" pitchFamily="34" charset="0"/>
                <a:ea typeface="Aptos" panose="020B0004020202020204" pitchFamily="34" charset="0"/>
              </a:rPr>
              <a:t> </a:t>
            </a:r>
            <a:br>
              <a:rPr lang="en-GB" sz="2800" dirty="0">
                <a:effectLst/>
                <a:latin typeface="Calibri" panose="020F0502020204030204" pitchFamily="34" charset="0"/>
                <a:ea typeface="Aptos" panose="020B0004020202020204" pitchFamily="34" charset="0"/>
              </a:rPr>
            </a:br>
            <a:r>
              <a:rPr lang="en-GB" sz="2800" b="1" dirty="0">
                <a:solidFill>
                  <a:srgbClr val="00B0F0"/>
                </a:solidFill>
                <a:effectLst/>
                <a:latin typeface="Calibri" panose="020F0502020204030204" pitchFamily="34" charset="0"/>
                <a:ea typeface="Aptos" panose="020B0004020202020204" pitchFamily="34" charset="0"/>
              </a:rPr>
              <a:t>“1:1s are arguably one of the most important activities you can do as a leader.”</a:t>
            </a:r>
            <a:br>
              <a:rPr lang="en-GB" sz="2800" dirty="0">
                <a:solidFill>
                  <a:srgbClr val="00B0F0"/>
                </a:solidFill>
                <a:effectLst/>
                <a:latin typeface="Calibri" panose="020F0502020204030204" pitchFamily="34" charset="0"/>
                <a:ea typeface="Aptos" panose="020B0004020202020204" pitchFamily="34" charset="0"/>
              </a:rPr>
            </a:br>
            <a:r>
              <a:rPr lang="en-GB" sz="1000" dirty="0">
                <a:effectLst/>
                <a:latin typeface="Calibri" panose="020F0502020204030204" pitchFamily="34" charset="0"/>
                <a:ea typeface="Aptos" panose="020B0004020202020204" pitchFamily="34" charset="0"/>
              </a:rPr>
              <a:t> </a:t>
            </a:r>
            <a:br>
              <a:rPr lang="en-GB" sz="2800" dirty="0">
                <a:effectLst/>
                <a:latin typeface="Calibri" panose="020F0502020204030204" pitchFamily="34" charset="0"/>
                <a:ea typeface="Aptos" panose="020B0004020202020204" pitchFamily="34" charset="0"/>
              </a:rPr>
            </a:br>
            <a:r>
              <a:rPr lang="en-GB" sz="2800" dirty="0">
                <a:effectLst/>
                <a:latin typeface="Calibri" panose="020F0502020204030204" pitchFamily="34" charset="0"/>
                <a:ea typeface="Aptos" panose="020B0004020202020204" pitchFamily="34" charset="0"/>
              </a:rPr>
              <a:t> So, this should save time by reducing the number of problems arising due to errors, mistakes, and poor work.</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41AE54C-F835-2D8B-D0CB-2E166AB4E107}"/>
              </a:ext>
            </a:extLst>
          </p:cNvPr>
          <p:cNvPicPr>
            <a:picLocks noChangeAspect="1"/>
          </p:cNvPicPr>
          <p:nvPr/>
        </p:nvPicPr>
        <p:blipFill>
          <a:blip r:embed="rId3"/>
          <a:stretch>
            <a:fillRect/>
          </a:stretch>
        </p:blipFill>
        <p:spPr>
          <a:xfrm>
            <a:off x="407677" y="1562279"/>
            <a:ext cx="2560542" cy="3895682"/>
          </a:xfrm>
          <a:prstGeom prst="rect">
            <a:avLst/>
          </a:prstGeom>
          <a:ln w="25400">
            <a:solidFill>
              <a:schemeClr val="tx1"/>
            </a:solidFill>
          </a:ln>
        </p:spPr>
      </p:pic>
      <p:sp>
        <p:nvSpPr>
          <p:cNvPr id="2" name="TextBox 1">
            <a:extLst>
              <a:ext uri="{FF2B5EF4-FFF2-40B4-BE49-F238E27FC236}">
                <a16:creationId xmlns:a16="http://schemas.microsoft.com/office/drawing/2014/main" id="{7E0008B2-9E27-BD7F-03D6-FA0A97E7D7A6}"/>
              </a:ext>
            </a:extLst>
          </p:cNvPr>
          <p:cNvSpPr txBox="1"/>
          <p:nvPr/>
        </p:nvSpPr>
        <p:spPr>
          <a:xfrm>
            <a:off x="1587356" y="153552"/>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PEOPLE MANAGEMENT </a:t>
            </a:r>
            <a:r>
              <a:rPr lang="en-GB" sz="3600" dirty="0">
                <a:solidFill>
                  <a:srgbClr val="44546A">
                    <a:lumMod val="40000"/>
                    <a:lumOff val="60000"/>
                  </a:srgbClr>
                </a:solidFill>
                <a:latin typeface="Bauhaus 93" panose="04030905020B02020C02" pitchFamily="82" charset="0"/>
              </a:rPr>
              <a:t>&amp;</a:t>
            </a: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LEADERSHIP</a:t>
            </a:r>
          </a:p>
        </p:txBody>
      </p:sp>
    </p:spTree>
    <p:extLst>
      <p:ext uri="{BB962C8B-B14F-4D97-AF65-F5344CB8AC3E}">
        <p14:creationId xmlns:p14="http://schemas.microsoft.com/office/powerpoint/2010/main" val="2748628193"/>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6EA6177F-A43B-7260-1F5D-5FEF063AE7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ECAF1A-B9D4-BCD0-9672-51B948080F24}"/>
              </a:ext>
            </a:extLst>
          </p:cNvPr>
          <p:cNvSpPr txBox="1"/>
          <p:nvPr/>
        </p:nvSpPr>
        <p:spPr>
          <a:xfrm>
            <a:off x="1587356" y="630290"/>
            <a:ext cx="9017287" cy="1200329"/>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ISSUES TO CONSIDER REGARDING TIME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FREQUENCY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375341457"/>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3E43F-B341-0114-6ED0-59305D1935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554121-99EF-A272-94BB-E52CECB3ACA0}"/>
              </a:ext>
            </a:extLst>
          </p:cNvPr>
          <p:cNvSpPr>
            <a:spLocks noGrp="1"/>
          </p:cNvSpPr>
          <p:nvPr>
            <p:ph type="title"/>
          </p:nvPr>
        </p:nvSpPr>
        <p:spPr>
          <a:xfrm>
            <a:off x="609600" y="1873256"/>
            <a:ext cx="10972800" cy="386252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These are helpful questions to ask when considering time and frequency,</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1. </a:t>
            </a:r>
            <a:r>
              <a:rPr lang="en-US" sz="2800" dirty="0">
                <a:effectLst/>
                <a:latin typeface="Calibri" panose="020F0502020204030204" pitchFamily="34" charset="0"/>
                <a:ea typeface="Calibri" panose="020F0502020204030204" pitchFamily="34" charset="0"/>
                <a:cs typeface="Calibri" panose="020F0502020204030204" pitchFamily="34" charset="0"/>
              </a:rPr>
              <a:t>How complex is the work task? (i.e., if it is working with young people who are in care, having suffered complex trauma, the work is highly complex).</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1000" dirty="0">
                <a:effectLst/>
                <a:latin typeface="Calibri" panose="020F0502020204030204" pitchFamily="34" charset="0"/>
                <a:ea typeface="Calibri" panose="020F0502020204030204" pitchFamily="34" charset="0"/>
                <a:cs typeface="Calibri" panose="020F0502020204030204" pitchFamily="34" charset="0"/>
              </a:rPr>
              <a:t> </a:t>
            </a:r>
            <a:br>
              <a:rPr lang="en-US" sz="2800" dirty="0">
                <a:effectLst/>
                <a:latin typeface="Calibri" panose="020F0502020204030204" pitchFamily="34" charset="0"/>
                <a:ea typeface="Calibri" panose="020F0502020204030204" pitchFamily="34" charset="0"/>
                <a:cs typeface="Calibri" panose="020F0502020204030204" pitchFamily="34" charset="0"/>
              </a:rPr>
            </a:br>
            <a:r>
              <a:rPr lang="en-US"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2.</a:t>
            </a:r>
            <a:r>
              <a:rPr lang="en-US" sz="2800" dirty="0">
                <a:effectLst/>
                <a:latin typeface="Calibri" panose="020F0502020204030204" pitchFamily="34" charset="0"/>
                <a:ea typeface="Calibri" panose="020F0502020204030204" pitchFamily="34" charset="0"/>
                <a:cs typeface="Calibri" panose="020F0502020204030204" pitchFamily="34" charset="0"/>
              </a:rPr>
              <a:t> How much are emotional issues part of the work? Some work is highly emotional and some so little that you can be fairly switched off, though those kinds of jobs are less common than they were. </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8380C2C-BB82-02DD-A53D-A6B36952532A}"/>
              </a:ext>
            </a:extLst>
          </p:cNvPr>
          <p:cNvSpPr txBox="1"/>
          <p:nvPr/>
        </p:nvSpPr>
        <p:spPr>
          <a:xfrm>
            <a:off x="719853" y="667862"/>
            <a:ext cx="1086254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ISSUES TO CONSIDER REGARDING TIME &amp; FREQUENCY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140701396"/>
      </p:ext>
    </p:extLst>
  </p:cSld>
  <p:clrMapOvr>
    <a:overrideClrMapping bg1="dk1" tx1="lt1" bg2="dk2" tx2="lt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CF87-C2DC-B4A5-D526-B7BF3D8FC4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B51F84-08F9-B1C6-A9F2-F123B219AE2A}"/>
              </a:ext>
            </a:extLst>
          </p:cNvPr>
          <p:cNvSpPr>
            <a:spLocks noGrp="1"/>
          </p:cNvSpPr>
          <p:nvPr>
            <p:ph type="title"/>
          </p:nvPr>
        </p:nvSpPr>
        <p:spPr>
          <a:xfrm>
            <a:off x="609596" y="1727783"/>
            <a:ext cx="10972800" cy="4352573"/>
          </a:xfrm>
          <a:noFill/>
          <a:ln w="38100">
            <a:solidFill>
              <a:schemeClr val="tx1"/>
            </a:solidFill>
          </a:ln>
        </p:spPr>
        <p:txBody>
          <a:bodyPr>
            <a:noAutofit/>
          </a:bodyPr>
          <a:lstStyle/>
          <a:p>
            <a:pPr>
              <a:lnSpc>
                <a:spcPct val="107000"/>
              </a:lnSpc>
              <a:spcAft>
                <a:spcPts val="800"/>
              </a:spcAft>
            </a:pPr>
            <a:r>
              <a:rPr lang="en-GB" sz="24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3.</a:t>
            </a:r>
            <a:r>
              <a:rPr lang="en-GB" sz="2400" b="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How serious are the potential consequences of not doing the job well or making a mistake? In some jobs, the consequences can be a matter of life and death, and in others, small.</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4.</a:t>
            </a:r>
            <a:r>
              <a:rPr lang="en-GB" sz="24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How experienced is the worker and competent from technical and self-management perspectives? Less experienced workers may need more frequent meetings. </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5.</a:t>
            </a:r>
            <a:r>
              <a:rPr lang="en-GB" sz="24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How important are relationships in the work task? In some work, the relational context, safety, and trust can outweigh the technical abilities. In others, technical skill and experience are paramount. A higher frequency will be needed in a new manager-direct report relationship to help build the relationship.</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4D744EE-5121-85FE-F58B-E9A3E22D88CF}"/>
              </a:ext>
            </a:extLst>
          </p:cNvPr>
          <p:cNvSpPr txBox="1"/>
          <p:nvPr/>
        </p:nvSpPr>
        <p:spPr>
          <a:xfrm>
            <a:off x="719853" y="667862"/>
            <a:ext cx="1086254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ISSUES TO CONSIDER REGARDING TIME &amp; FREQUENCY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891352956"/>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962AD-634B-79CE-8989-1062E447C9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03CC6A-CCDE-D4AD-19B3-C9C3CF85F4AC}"/>
              </a:ext>
            </a:extLst>
          </p:cNvPr>
          <p:cNvSpPr>
            <a:spLocks noGrp="1"/>
          </p:cNvSpPr>
          <p:nvPr>
            <p:ph type="title"/>
          </p:nvPr>
        </p:nvSpPr>
        <p:spPr>
          <a:xfrm>
            <a:off x="3348366" y="491836"/>
            <a:ext cx="8095487" cy="5426970"/>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Rogelberg’s (p. xix) research found that across all industries, the more frequent the 1-1s, up to weekly compared with fortnightly or monthly, the better the outcomes in engagement and performance. In a study of 200 managers, the frequency was found to be: Weekly 49%. Bi-weekly 22%. Monthly 15%. Quarterly 2% (p.23). Rogelberg found that on average, weekly 1-1s correlated with the highest level of performance. To conclude (p.24), he states,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a:t>
            </a:r>
            <a:r>
              <a:rPr lang="en-GB" sz="2800" b="1"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Weekly 1:1s aligns most with employee preferences in general across job level and country.”</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927EBB6-D175-33CA-FF96-2396B7018150}"/>
              </a:ext>
            </a:extLst>
          </p:cNvPr>
          <p:cNvPicPr>
            <a:picLocks noChangeAspect="1"/>
          </p:cNvPicPr>
          <p:nvPr/>
        </p:nvPicPr>
        <p:blipFill>
          <a:blip r:embed="rId3"/>
          <a:stretch>
            <a:fillRect/>
          </a:stretch>
        </p:blipFill>
        <p:spPr>
          <a:xfrm>
            <a:off x="386895" y="1257480"/>
            <a:ext cx="2560542" cy="3895682"/>
          </a:xfrm>
          <a:prstGeom prst="rect">
            <a:avLst/>
          </a:prstGeom>
        </p:spPr>
      </p:pic>
    </p:spTree>
    <p:extLst>
      <p:ext uri="{BB962C8B-B14F-4D97-AF65-F5344CB8AC3E}">
        <p14:creationId xmlns:p14="http://schemas.microsoft.com/office/powerpoint/2010/main" val="2141220647"/>
      </p:ext>
    </p:extLst>
  </p:cSld>
  <p:clrMapOvr>
    <a:overrideClrMapping bg1="dk1" tx1="lt1" bg2="dk2" tx2="lt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6DF0-73AF-CE6D-E46F-773279F8CD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36D85F-0A25-6D90-988C-BC8888C61F81}"/>
              </a:ext>
            </a:extLst>
          </p:cNvPr>
          <p:cNvSpPr>
            <a:spLocks noGrp="1"/>
          </p:cNvSpPr>
          <p:nvPr>
            <p:ph type="title"/>
          </p:nvPr>
        </p:nvSpPr>
        <p:spPr>
          <a:xfrm>
            <a:off x="4206278" y="2056121"/>
            <a:ext cx="7162800" cy="348040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O.C. Tanner is the global leader in software and services that improve workplace culture through meaningful employee experiences. Their research (2021, p.35-36) found remarkably similar results to Rogelberg in the correlation between meeting frequency and performance.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erson sitting in a chair using a computer&#10;&#10;Description automatically generated">
            <a:extLst>
              <a:ext uri="{FF2B5EF4-FFF2-40B4-BE49-F238E27FC236}">
                <a16:creationId xmlns:a16="http://schemas.microsoft.com/office/drawing/2014/main" id="{1F88BE03-9C65-A26A-2ABF-C41696C4E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68" y="1898251"/>
            <a:ext cx="3102227" cy="3796146"/>
          </a:xfrm>
          <a:prstGeom prst="rect">
            <a:avLst/>
          </a:prstGeom>
          <a:ln w="25400">
            <a:solidFill>
              <a:schemeClr val="tx1"/>
            </a:solidFill>
          </a:ln>
        </p:spPr>
      </p:pic>
      <p:sp>
        <p:nvSpPr>
          <p:cNvPr id="2" name="TextBox 1">
            <a:extLst>
              <a:ext uri="{FF2B5EF4-FFF2-40B4-BE49-F238E27FC236}">
                <a16:creationId xmlns:a16="http://schemas.microsoft.com/office/drawing/2014/main" id="{CB6DBE09-1956-4F11-FB91-BC7B93792FB2}"/>
              </a:ext>
            </a:extLst>
          </p:cNvPr>
          <p:cNvSpPr txBox="1"/>
          <p:nvPr/>
        </p:nvSpPr>
        <p:spPr>
          <a:xfrm>
            <a:off x="1587356" y="474721"/>
            <a:ext cx="9017287" cy="1077218"/>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44546A">
                    <a:lumMod val="40000"/>
                    <a:lumOff val="60000"/>
                  </a:srgbClr>
                </a:solidFill>
                <a:latin typeface="Bauhaus 93" panose="04030905020B02020C02" pitchFamily="82" charset="0"/>
              </a:rPr>
              <a:t>THE CORRELATION BETWEEN MEETING FREQUENCY </a:t>
            </a: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a:t>
            </a:r>
            <a:r>
              <a:rPr lang="en-US" sz="3200" dirty="0">
                <a:solidFill>
                  <a:srgbClr val="44546A">
                    <a:lumMod val="40000"/>
                    <a:lumOff val="60000"/>
                  </a:srgbClr>
                </a:solidFill>
                <a:latin typeface="Bauhaus 93" panose="04030905020B02020C02" pitchFamily="82" charset="0"/>
              </a:rPr>
              <a:t>PERFORMANCE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456143723"/>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CE820-CC6B-E86B-8488-99A6AFFAEB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5BAA2B-A19C-EE49-91EC-754D66D38A41}"/>
              </a:ext>
            </a:extLst>
          </p:cNvPr>
          <p:cNvSpPr>
            <a:spLocks noGrp="1"/>
          </p:cNvSpPr>
          <p:nvPr>
            <p:ph type="title"/>
          </p:nvPr>
        </p:nvSpPr>
        <p:spPr>
          <a:xfrm>
            <a:off x="4331324" y="2196797"/>
            <a:ext cx="7162800" cy="3480406"/>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O.C. Tanner synthesized multiple research studies involving more than 40,000 employees and leaders from 20 countries. This research showed a statistically significant difference in the effectiveness of one-to-ones held weekly versus every other week (biweekly) and monthly. The results are captured below,</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and person dancing&#10;&#10;Description automatically generated">
            <a:extLst>
              <a:ext uri="{FF2B5EF4-FFF2-40B4-BE49-F238E27FC236}">
                <a16:creationId xmlns:a16="http://schemas.microsoft.com/office/drawing/2014/main" id="{81A48666-B161-8389-E063-EBD60747C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105" y="1824919"/>
            <a:ext cx="3353682" cy="4380469"/>
          </a:xfrm>
          <a:prstGeom prst="rect">
            <a:avLst/>
          </a:prstGeom>
          <a:solidFill>
            <a:schemeClr val="tx1"/>
          </a:solidFill>
          <a:ln w="25400">
            <a:solidFill>
              <a:schemeClr val="tx1"/>
            </a:solidFill>
          </a:ln>
        </p:spPr>
      </p:pic>
      <p:sp>
        <p:nvSpPr>
          <p:cNvPr id="2" name="TextBox 1">
            <a:extLst>
              <a:ext uri="{FF2B5EF4-FFF2-40B4-BE49-F238E27FC236}">
                <a16:creationId xmlns:a16="http://schemas.microsoft.com/office/drawing/2014/main" id="{A196DC7B-DEDC-00B1-95A1-A9342C77E7B1}"/>
              </a:ext>
            </a:extLst>
          </p:cNvPr>
          <p:cNvSpPr txBox="1"/>
          <p:nvPr/>
        </p:nvSpPr>
        <p:spPr>
          <a:xfrm>
            <a:off x="1587356" y="386444"/>
            <a:ext cx="9017287" cy="1077218"/>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44546A">
                    <a:lumMod val="40000"/>
                    <a:lumOff val="60000"/>
                  </a:srgbClr>
                </a:solidFill>
                <a:latin typeface="Bauhaus 93" panose="04030905020B02020C02" pitchFamily="82" charset="0"/>
              </a:rPr>
              <a:t>THE CORRELATION BETWEEN MEETING FREQUENCY </a:t>
            </a: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a:t>
            </a:r>
            <a:r>
              <a:rPr lang="en-US" sz="3200" dirty="0">
                <a:solidFill>
                  <a:srgbClr val="44546A">
                    <a:lumMod val="40000"/>
                    <a:lumOff val="60000"/>
                  </a:srgbClr>
                </a:solidFill>
                <a:latin typeface="Bauhaus 93" panose="04030905020B02020C02" pitchFamily="82" charset="0"/>
              </a:rPr>
              <a:t>PERFORMANCE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912776871"/>
      </p:ext>
    </p:extLst>
  </p:cSld>
  <p:clrMapOvr>
    <a:overrideClrMapping bg1="dk1" tx1="lt1" bg2="dk2" tx2="lt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04A31-75FE-62CC-26FC-2AAD85D39B44}"/>
            </a:ext>
          </a:extLst>
        </p:cNvPr>
        <p:cNvGrpSpPr/>
        <p:nvPr/>
      </p:nvGrpSpPr>
      <p:grpSpPr>
        <a:xfrm>
          <a:off x="0" y="0"/>
          <a:ext cx="0" cy="0"/>
          <a:chOff x="0" y="0"/>
          <a:chExt cx="0" cy="0"/>
        </a:xfrm>
      </p:grpSpPr>
      <p:pic>
        <p:nvPicPr>
          <p:cNvPr id="4" name="Picture 3" descr="A white and black list with black text&#10;&#10;Description automatically generated">
            <a:extLst>
              <a:ext uri="{FF2B5EF4-FFF2-40B4-BE49-F238E27FC236}">
                <a16:creationId xmlns:a16="http://schemas.microsoft.com/office/drawing/2014/main" id="{5847B691-5A54-9460-6159-CE25CAAE0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7672" y="129407"/>
            <a:ext cx="6891358" cy="6326811"/>
          </a:xfrm>
          <a:prstGeom prst="rect">
            <a:avLst/>
          </a:prstGeom>
        </p:spPr>
      </p:pic>
    </p:spTree>
    <p:extLst>
      <p:ext uri="{BB962C8B-B14F-4D97-AF65-F5344CB8AC3E}">
        <p14:creationId xmlns:p14="http://schemas.microsoft.com/office/powerpoint/2010/main" val="3037473401"/>
      </p:ext>
    </p:extLst>
  </p:cSld>
  <p:clrMapOvr>
    <a:overrideClrMapping bg1="dk1" tx1="lt1" bg2="dk2" tx2="lt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6BD95-7409-8AC4-328D-37A87BE476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8EE8DD-A25F-706C-12B9-B050E8860205}"/>
              </a:ext>
            </a:extLst>
          </p:cNvPr>
          <p:cNvSpPr>
            <a:spLocks noGrp="1"/>
          </p:cNvSpPr>
          <p:nvPr>
            <p:ph type="title"/>
          </p:nvPr>
        </p:nvSpPr>
        <p:spPr>
          <a:xfrm>
            <a:off x="4238782" y="2519022"/>
            <a:ext cx="7162800" cy="3007894"/>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Every metric is improved. Engagement is up by 58%, and fearfulness is down by 47%. This research was carried out following the pandemic, when working from home was the new norm. Greater employee isolation was one of the consequences.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person with a ponytail&#10;&#10;Description automatically generated with medium confidence">
            <a:extLst>
              <a:ext uri="{FF2B5EF4-FFF2-40B4-BE49-F238E27FC236}">
                <a16:creationId xmlns:a16="http://schemas.microsoft.com/office/drawing/2014/main" id="{0DF69A3D-B314-8D02-9F7C-C820F0A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602" y="1857010"/>
            <a:ext cx="3293690" cy="4331918"/>
          </a:xfrm>
          <a:prstGeom prst="rect">
            <a:avLst/>
          </a:prstGeom>
          <a:ln w="25400">
            <a:solidFill>
              <a:schemeClr val="tx1"/>
            </a:solidFill>
          </a:ln>
        </p:spPr>
      </p:pic>
      <p:sp>
        <p:nvSpPr>
          <p:cNvPr id="6" name="TextBox 5">
            <a:extLst>
              <a:ext uri="{FF2B5EF4-FFF2-40B4-BE49-F238E27FC236}">
                <a16:creationId xmlns:a16="http://schemas.microsoft.com/office/drawing/2014/main" id="{B5C6E7C5-A968-E910-CE0F-31F21F64F2BD}"/>
              </a:ext>
            </a:extLst>
          </p:cNvPr>
          <p:cNvSpPr txBox="1"/>
          <p:nvPr/>
        </p:nvSpPr>
        <p:spPr>
          <a:xfrm>
            <a:off x="1587356" y="522896"/>
            <a:ext cx="9017287" cy="1077218"/>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44546A">
                    <a:lumMod val="40000"/>
                    <a:lumOff val="60000"/>
                  </a:srgbClr>
                </a:solidFill>
                <a:latin typeface="Bauhaus 93" panose="04030905020B02020C02" pitchFamily="82" charset="0"/>
              </a:rPr>
              <a:t>THE CORRELATION BETWEEN MEETING FREQUENCY </a:t>
            </a:r>
            <a:r>
              <a:rPr kumimoji="0" lang="en-US"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&amp; </a:t>
            </a:r>
            <a:r>
              <a:rPr lang="en-US" sz="3200" dirty="0">
                <a:solidFill>
                  <a:srgbClr val="44546A">
                    <a:lumMod val="40000"/>
                    <a:lumOff val="60000"/>
                  </a:srgbClr>
                </a:solidFill>
                <a:latin typeface="Bauhaus 93" panose="04030905020B02020C02" pitchFamily="82" charset="0"/>
              </a:rPr>
              <a:t>PERFORMANCE</a:t>
            </a:r>
            <a:endParaRPr kumimoji="0" lang="en-GB" sz="3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890060508"/>
      </p:ext>
    </p:extLst>
  </p:cSld>
  <p:clrMapOvr>
    <a:overrideClrMapping bg1="dk1" tx1="lt1" bg2="dk2" tx2="lt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867D-4556-94AE-D5C9-D611C00E60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CCD30C-19B5-869F-3ABD-C74B2881B56C}"/>
              </a:ext>
            </a:extLst>
          </p:cNvPr>
          <p:cNvSpPr>
            <a:spLocks noGrp="1"/>
          </p:cNvSpPr>
          <p:nvPr>
            <p:ph type="title"/>
          </p:nvPr>
        </p:nvSpPr>
        <p:spPr>
          <a:xfrm>
            <a:off x="4371111" y="1007919"/>
            <a:ext cx="7162800" cy="4842162"/>
          </a:xfrm>
          <a:noFill/>
          <a:ln w="38100">
            <a:solidFill>
              <a:schemeClr val="tx1"/>
            </a:solidFill>
          </a:ln>
        </p:spPr>
        <p:txBody>
          <a:bodyPr>
            <a:noAutofit/>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Calibri" panose="020F0502020204030204" pitchFamily="34" charset="0"/>
              </a:rPr>
              <a:t>Engagement and fearfulness are hugely relevant to performance quality and other important matters such as well-being and burnout. O.C. Tanner argues that the nature of work has changed, and organizational leadership and culture must adapt. Attention must be paid to this, especially in occupations that are challenging, stressful, and relatively isolating. Improving meeting frequency and quality is a key factor. </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black and yellow circles&#10;&#10;Description automatically generated">
            <a:extLst>
              <a:ext uri="{FF2B5EF4-FFF2-40B4-BE49-F238E27FC236}">
                <a16:creationId xmlns:a16="http://schemas.microsoft.com/office/drawing/2014/main" id="{6EAECEDA-4FE4-838B-D2AB-3CCA97FE8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089" y="1007919"/>
            <a:ext cx="3468557" cy="4801709"/>
          </a:xfrm>
          <a:prstGeom prst="rect">
            <a:avLst/>
          </a:prstGeom>
          <a:ln w="25400">
            <a:solidFill>
              <a:schemeClr val="tx1"/>
            </a:solidFill>
          </a:ln>
        </p:spPr>
      </p:pic>
      <p:sp>
        <p:nvSpPr>
          <p:cNvPr id="2" name="TextBox 1">
            <a:extLst>
              <a:ext uri="{FF2B5EF4-FFF2-40B4-BE49-F238E27FC236}">
                <a16:creationId xmlns:a16="http://schemas.microsoft.com/office/drawing/2014/main" id="{DE51C48F-549E-C154-ABB6-08096ED406AE}"/>
              </a:ext>
            </a:extLst>
          </p:cNvPr>
          <p:cNvSpPr txBox="1"/>
          <p:nvPr/>
        </p:nvSpPr>
        <p:spPr>
          <a:xfrm>
            <a:off x="1587356" y="170960"/>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Organizational Resilience</a:t>
            </a:r>
          </a:p>
        </p:txBody>
      </p:sp>
    </p:spTree>
    <p:extLst>
      <p:ext uri="{BB962C8B-B14F-4D97-AF65-F5344CB8AC3E}">
        <p14:creationId xmlns:p14="http://schemas.microsoft.com/office/powerpoint/2010/main" val="3166810607"/>
      </p:ext>
    </p:extLst>
  </p:cSld>
  <p:clrMapOvr>
    <a:overrideClrMapping bg1="dk1" tx1="lt1" bg2="dk2" tx2="lt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8E0F1-87AE-206F-6722-A201C46D69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E1D568-890C-C4B1-5D51-06D5CDAB5586}"/>
              </a:ext>
            </a:extLst>
          </p:cNvPr>
          <p:cNvSpPr>
            <a:spLocks noGrp="1"/>
          </p:cNvSpPr>
          <p:nvPr>
            <p:ph type="title"/>
          </p:nvPr>
        </p:nvSpPr>
        <p:spPr>
          <a:xfrm>
            <a:off x="494540" y="1437764"/>
            <a:ext cx="11088434" cy="922481"/>
          </a:xfrm>
          <a:noFill/>
          <a:ln w="38100">
            <a:noFill/>
          </a:ln>
        </p:spPr>
        <p:txBody>
          <a:bodyPr>
            <a:noAutofit/>
          </a:bodyPr>
          <a:lstStyle/>
          <a:p>
            <a:pPr>
              <a:lnSpc>
                <a:spcPct val="107000"/>
              </a:lnSpc>
              <a:spcAft>
                <a:spcPts val="800"/>
              </a:spcAft>
            </a:pPr>
            <a:r>
              <a:rPr lang="en-GB" sz="4000" b="1" dirty="0">
                <a:effectLst/>
                <a:latin typeface="Calibri" panose="020F0502020204030204" pitchFamily="34" charset="0"/>
                <a:ea typeface="Calibri" panose="020F0502020204030204" pitchFamily="34" charset="0"/>
                <a:cs typeface="Calibri" panose="020F0502020204030204" pitchFamily="34" charset="0"/>
              </a:rPr>
              <a:t>Just to re-iterate that crucial claim from O.C. Tanner</a:t>
            </a:r>
          </a:p>
        </p:txBody>
      </p:sp>
      <p:sp>
        <p:nvSpPr>
          <p:cNvPr id="2" name="TextBox 1">
            <a:extLst>
              <a:ext uri="{FF2B5EF4-FFF2-40B4-BE49-F238E27FC236}">
                <a16:creationId xmlns:a16="http://schemas.microsoft.com/office/drawing/2014/main" id="{005A991A-D442-6FBE-583D-CBA901E768D8}"/>
              </a:ext>
            </a:extLst>
          </p:cNvPr>
          <p:cNvSpPr txBox="1"/>
          <p:nvPr/>
        </p:nvSpPr>
        <p:spPr>
          <a:xfrm>
            <a:off x="1587356" y="511545"/>
            <a:ext cx="9017287" cy="769441"/>
          </a:xfrm>
          <a:prstGeom prst="rect">
            <a:avLst/>
          </a:prstGeom>
          <a:no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Organizational Resilience</a:t>
            </a:r>
          </a:p>
        </p:txBody>
      </p:sp>
      <p:pic>
        <p:nvPicPr>
          <p:cNvPr id="6" name="Picture 5">
            <a:extLst>
              <a:ext uri="{FF2B5EF4-FFF2-40B4-BE49-F238E27FC236}">
                <a16:creationId xmlns:a16="http://schemas.microsoft.com/office/drawing/2014/main" id="{367EB610-1E25-BA02-238E-3AB65A82D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517" y="2554163"/>
            <a:ext cx="8458480" cy="2994759"/>
          </a:xfrm>
          <a:prstGeom prst="rect">
            <a:avLst/>
          </a:prstGeom>
        </p:spPr>
      </p:pic>
    </p:spTree>
    <p:extLst>
      <p:ext uri="{BB962C8B-B14F-4D97-AF65-F5344CB8AC3E}">
        <p14:creationId xmlns:p14="http://schemas.microsoft.com/office/powerpoint/2010/main" val="3671017801"/>
      </p:ext>
    </p:extLst>
  </p:cSld>
  <p:clrMapOvr>
    <a:overrideClrMapping bg1="dk1" tx1="lt1" bg2="dk2" tx2="lt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F1557-9639-66B9-0143-1108E93933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FE032C-AF85-148C-C72F-0CAB0B0B786B}"/>
              </a:ext>
            </a:extLst>
          </p:cNvPr>
          <p:cNvSpPr>
            <a:spLocks noGrp="1"/>
          </p:cNvSpPr>
          <p:nvPr>
            <p:ph type="title"/>
          </p:nvPr>
        </p:nvSpPr>
        <p:spPr>
          <a:xfrm>
            <a:off x="609596" y="1323109"/>
            <a:ext cx="10972800" cy="4757247"/>
          </a:xfrm>
          <a:noFill/>
          <a:ln w="38100">
            <a:solidFill>
              <a:schemeClr val="tx1"/>
            </a:solidFill>
          </a:ln>
        </p:spPr>
        <p:txBody>
          <a:bodyPr>
            <a:noAutofit/>
          </a:bodyPr>
          <a:lstStyle/>
          <a:p>
            <a:pPr>
              <a:lnSpc>
                <a:spcPct val="107000"/>
              </a:lnSpc>
              <a:spcAft>
                <a:spcPts val="800"/>
              </a:spcAft>
            </a:pPr>
            <a:r>
              <a:rPr lang="en-GB" sz="2800" dirty="0">
                <a:effectLst/>
                <a:latin typeface="Calibri" panose="020F0502020204030204" pitchFamily="34" charset="0"/>
                <a:ea typeface="Aptos" panose="020B0004020202020204" pitchFamily="34" charset="0"/>
              </a:rPr>
              <a:t>As well as the frequency of meetings, the length of each meeting is also important. Does a meeting need 30 minutes, an hour, or longer? One consideration may be to do with the time needed for in-depth discussion and processing of complex issues. </a:t>
            </a:r>
            <a:br>
              <a:rPr lang="en-GB" sz="2800" dirty="0">
                <a:effectLst/>
                <a:latin typeface="Calibri" panose="020F0502020204030204" pitchFamily="34" charset="0"/>
                <a:ea typeface="Aptos" panose="020B0004020202020204" pitchFamily="34" charset="0"/>
              </a:rPr>
            </a:br>
            <a:r>
              <a:rPr lang="en-GB" sz="1000" dirty="0">
                <a:effectLst/>
                <a:latin typeface="Calibri" panose="020F0502020204030204" pitchFamily="34" charset="0"/>
                <a:ea typeface="Aptos" panose="020B0004020202020204" pitchFamily="34" charset="0"/>
              </a:rPr>
              <a:t> </a:t>
            </a:r>
            <a:br>
              <a:rPr lang="en-GB" sz="2800" dirty="0">
                <a:effectLst/>
                <a:latin typeface="Calibri" panose="020F0502020204030204" pitchFamily="34" charset="0"/>
                <a:ea typeface="Aptos" panose="020B0004020202020204" pitchFamily="34" charset="0"/>
              </a:rPr>
            </a:br>
            <a:r>
              <a:rPr lang="en-GB" sz="2800" dirty="0">
                <a:solidFill>
                  <a:srgbClr val="00B0F0"/>
                </a:solidFill>
                <a:effectLst/>
                <a:latin typeface="Calibri" panose="020F0502020204030204" pitchFamily="34" charset="0"/>
                <a:ea typeface="Aptos" panose="020B0004020202020204" pitchFamily="34" charset="0"/>
              </a:rPr>
              <a:t>If meetings are more frequent, weekly, for instance, one meeting could be for 1 hour and the other for 30 minutes. The tasks of the different meetings could be differentiated. </a:t>
            </a:r>
            <a:r>
              <a:rPr lang="en-GB" sz="2800" dirty="0">
                <a:effectLst/>
                <a:latin typeface="Calibri" panose="020F0502020204030204" pitchFamily="34" charset="0"/>
                <a:ea typeface="Aptos" panose="020B0004020202020204" pitchFamily="34" charset="0"/>
              </a:rPr>
              <a:t>One person I work with has found it helpful to alternate between a more strategic and a more reflective type of meeting. Or it could be a more problem-solving and a more development-focused meeting. </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8EB29C8-CD00-31F5-38E5-5E0DF760C5F0}"/>
              </a:ext>
            </a:extLst>
          </p:cNvPr>
          <p:cNvSpPr txBox="1"/>
          <p:nvPr/>
        </p:nvSpPr>
        <p:spPr>
          <a:xfrm>
            <a:off x="1587352" y="368924"/>
            <a:ext cx="9017287" cy="646331"/>
          </a:xfrm>
          <a:prstGeom prst="rect">
            <a:avLst/>
          </a:prstGeom>
          <a:no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HOW LONG </a:t>
            </a:r>
            <a:r>
              <a:rPr lang="en-US" sz="3600" dirty="0">
                <a:solidFill>
                  <a:srgbClr val="44546A">
                    <a:lumMod val="40000"/>
                    <a:lumOff val="60000"/>
                  </a:srgbClr>
                </a:solidFill>
                <a:latin typeface="Bauhaus 93" panose="04030905020B02020C02" pitchFamily="82" charset="0"/>
              </a:rPr>
              <a:t>S</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HOULD THE MEETING BE?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19354918"/>
      </p:ext>
    </p:extLst>
  </p:cSld>
  <p:clrMapOvr>
    <a:overrideClrMapping bg1="dk1" tx1="lt1" bg2="dk2" tx2="lt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6090-F99F-EC25-3BE7-4B429C2368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4ACD65-707B-E2C8-BBC2-432FA236835C}"/>
              </a:ext>
            </a:extLst>
          </p:cNvPr>
          <p:cNvSpPr>
            <a:spLocks noGrp="1"/>
          </p:cNvSpPr>
          <p:nvPr>
            <p:ph type="title"/>
          </p:nvPr>
        </p:nvSpPr>
        <p:spPr>
          <a:xfrm>
            <a:off x="4142509" y="1188027"/>
            <a:ext cx="7528364" cy="4481946"/>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The balance of frequency is important. Obholzer (p.125) reminds us that,</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effectLst/>
                <a:latin typeface="Aptos" panose="020B0004020202020204" pitchFamily="34" charset="0"/>
                <a:ea typeface="Aptos" panose="020B0004020202020204" pitchFamily="34" charset="0"/>
                <a:cs typeface="Times New Roman" panose="02020603050405020304" pitchFamily="18" charset="0"/>
              </a:rPr>
              <a:t>“</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what happens between formal sessions is at least as important as what happens in the sessions themselves. This time provides the space to think about matters raised and to see whether ideas considered in the sessions are relevant to everyday life. Perhaps most importantly, do they offer a more constructive way for life and work?”</a:t>
            </a: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F063382-B6AC-5497-6A26-1957537EEE9F}"/>
              </a:ext>
            </a:extLst>
          </p:cNvPr>
          <p:cNvPicPr>
            <a:picLocks noChangeAspect="1"/>
          </p:cNvPicPr>
          <p:nvPr/>
        </p:nvPicPr>
        <p:blipFill>
          <a:blip r:embed="rId3"/>
          <a:stretch>
            <a:fillRect/>
          </a:stretch>
        </p:blipFill>
        <p:spPr>
          <a:xfrm>
            <a:off x="521127" y="929923"/>
            <a:ext cx="3198819" cy="4998154"/>
          </a:xfrm>
          <a:prstGeom prst="rect">
            <a:avLst/>
          </a:prstGeom>
          <a:solidFill>
            <a:schemeClr val="tx1"/>
          </a:solidFill>
          <a:ln w="22225">
            <a:solidFill>
              <a:schemeClr val="tx1"/>
            </a:solidFill>
          </a:ln>
        </p:spPr>
      </p:pic>
      <p:sp>
        <p:nvSpPr>
          <p:cNvPr id="2" name="TextBox 1">
            <a:extLst>
              <a:ext uri="{FF2B5EF4-FFF2-40B4-BE49-F238E27FC236}">
                <a16:creationId xmlns:a16="http://schemas.microsoft.com/office/drawing/2014/main" id="{61E5D917-6B67-971F-4EA9-328801605BB9}"/>
              </a:ext>
            </a:extLst>
          </p:cNvPr>
          <p:cNvSpPr txBox="1"/>
          <p:nvPr/>
        </p:nvSpPr>
        <p:spPr>
          <a:xfrm>
            <a:off x="4840224" y="283592"/>
            <a:ext cx="6132933" cy="646331"/>
          </a:xfrm>
          <a:prstGeom prst="rect">
            <a:avLst/>
          </a:prstGeom>
          <a:no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THE BALANCE OF FREQUENCY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95517939"/>
      </p:ext>
    </p:extLst>
  </p:cSld>
  <p:clrMapOvr>
    <a:overrideClrMapping bg1="dk1" tx1="lt1" bg2="dk2" tx2="lt2" accent1="accent1" accent2="accent2" accent3="accent3" accent4="accent4" accent5="accent5" accent6="accent6" hlink="hlink" folHlink="folHlink"/>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5E1C8382-BA97-E105-875F-7CEA6363DD3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F5328C4-6A60-5CB7-E3C9-4D724DBDDB11}"/>
              </a:ext>
            </a:extLst>
          </p:cNvPr>
          <p:cNvSpPr txBox="1"/>
          <p:nvPr/>
        </p:nvSpPr>
        <p:spPr>
          <a:xfrm>
            <a:off x="1587356" y="514151"/>
            <a:ext cx="9166613"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&amp;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440259001"/>
      </p:ext>
    </p:extLst>
  </p:cSld>
  <p:clrMapOvr>
    <a:overrideClrMapping bg1="dk1" tx1="lt1" bg2="dk2" tx2="lt2" accent1="accent1" accent2="accent2" accent3="accent3" accent4="accent4" accent5="accent5" accent6="accent6" hlink="hlink" folHlink="folHlink"/>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ADC9D-7113-6F36-2455-9C8DDB5449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8C6A23-80D3-6C66-AC56-F9392712D66E}"/>
              </a:ext>
            </a:extLst>
          </p:cNvPr>
          <p:cNvSpPr>
            <a:spLocks noGrp="1"/>
          </p:cNvSpPr>
          <p:nvPr>
            <p:ph type="title"/>
          </p:nvPr>
        </p:nvSpPr>
        <p:spPr>
          <a:xfrm>
            <a:off x="557639" y="1313157"/>
            <a:ext cx="11187549" cy="4856018"/>
          </a:xfrm>
          <a:noFill/>
          <a:ln w="38100">
            <a:solidFill>
              <a:schemeClr val="tx1"/>
            </a:solidFill>
          </a:ln>
        </p:spPr>
        <p:txBody>
          <a:bodyPr>
            <a:no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As frequent 1-1 meetings are essential for growth, development, effectiveness, and achievement at all levels from individual to organization, we might wonder why valuing them is not more predominant and why the resistance can be so strong. These are some of the possible reasons.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1000" kern="100" dirty="0">
                <a:effectLst/>
                <a:latin typeface="Aptos" panose="020B000402020202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1. Some professionals and managers may not be aware or may be skeptical of the rationale behind 1-1 meetings and the evidence that underpins it. </a:t>
            </a:r>
            <a:b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r>
              <a:rPr lang="en-GB" sz="10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2.</a:t>
            </a: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Some people may think there is no need for regular meetings as they are doing well enough.</a:t>
            </a: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F938ECD1-8BAE-8F2F-5B39-854DFCEB21C5}"/>
              </a:ext>
            </a:extLst>
          </p:cNvPr>
          <p:cNvSpPr txBox="1"/>
          <p:nvPr/>
        </p:nvSpPr>
        <p:spPr>
          <a:xfrm>
            <a:off x="1568106" y="365659"/>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374012871"/>
      </p:ext>
    </p:extLst>
  </p:cSld>
  <p:clrMapOvr>
    <a:overrideClrMapping bg1="dk1" tx1="lt1" bg2="dk2" tx2="lt2" accent1="accent1" accent2="accent2" accent3="accent3" accent4="accent4" accent5="accent5" accent6="accent6" hlink="hlink" folHlink="folHlink"/>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87A6-DBF5-7AB7-1F6C-63C0FB7584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723D68-9519-B7DC-C630-76C9F0008037}"/>
              </a:ext>
            </a:extLst>
          </p:cNvPr>
          <p:cNvSpPr>
            <a:spLocks noGrp="1"/>
          </p:cNvSpPr>
          <p:nvPr>
            <p:ph type="title"/>
          </p:nvPr>
        </p:nvSpPr>
        <p:spPr>
          <a:xfrm>
            <a:off x="751609" y="1313157"/>
            <a:ext cx="10688782" cy="4856018"/>
          </a:xfrm>
          <a:noFill/>
          <a:ln w="38100">
            <a:solidFill>
              <a:schemeClr val="tx1"/>
            </a:solidFill>
          </a:ln>
        </p:spPr>
        <p:txBody>
          <a:bodyPr>
            <a:noAutofit/>
          </a:bodyPr>
          <a:lstStyle/>
          <a:p>
            <a:pPr>
              <a:lnSpc>
                <a:spcPct val="107000"/>
              </a:lnSpc>
              <a:spcAft>
                <a:spcPts val="800"/>
              </a:spcAft>
            </a:pPr>
            <a:r>
              <a:rPr lang="en-GB" sz="2400" kern="0" dirty="0">
                <a:effectLst/>
                <a:latin typeface="Calibri" panose="020F0502020204030204" pitchFamily="34" charset="0"/>
                <a:ea typeface="Calibri" panose="020F0502020204030204" pitchFamily="34" charset="0"/>
                <a:cs typeface="Times New Roman" panose="02020603050405020304" pitchFamily="18" charset="0"/>
              </a:rPr>
              <a:t>The reality of doing well enough may be true to some extent, but it could also be a defence against a more challenging reality. Eurich (2018) claims,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a:t>
            </a:r>
            <a:r>
              <a:rPr lang="en-GB" sz="24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In our nearly five-year research program on the subject, we’ve discovered that although 95% of people think they’re self-aware, only 10 to 15% are.”</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1000" kern="100" dirty="0">
                <a:effectLst/>
                <a:latin typeface="Aptos" panose="020B000402020202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3. Spending time thinking in meetings can feel like it is not a priority.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Thiel et al. (2012) argue that the consequences of not taking time to reflect can result in sub-optimization of leadership actions and decisions, which may lead to poor judgment and even ethical lapses. They claim,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a:t>
            </a:r>
            <a:r>
              <a:rPr lang="en-GB" sz="24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Thus, setting aside time and space to think could be considered a leadership imperative.”</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621BDA3-8515-6E33-AF14-4F070F0BE859}"/>
              </a:ext>
            </a:extLst>
          </p:cNvPr>
          <p:cNvSpPr txBox="1"/>
          <p:nvPr/>
        </p:nvSpPr>
        <p:spPr>
          <a:xfrm>
            <a:off x="1512688" y="365659"/>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48180033"/>
      </p:ext>
    </p:extLst>
  </p:cSld>
  <p:clrMapOvr>
    <a:overrideClrMapping bg1="dk1" tx1="lt1" bg2="dk2" tx2="lt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F5664-165A-7B40-E2DB-9F77687643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761849-646D-1230-5D5B-59A40241012D}"/>
              </a:ext>
            </a:extLst>
          </p:cNvPr>
          <p:cNvSpPr>
            <a:spLocks noGrp="1"/>
          </p:cNvSpPr>
          <p:nvPr>
            <p:ph type="title"/>
          </p:nvPr>
        </p:nvSpPr>
        <p:spPr>
          <a:xfrm>
            <a:off x="4462585" y="1760720"/>
            <a:ext cx="6977800" cy="3505200"/>
          </a:xfrm>
          <a:noFill/>
          <a:ln w="38100">
            <a:solidFill>
              <a:schemeClr val="tx1"/>
            </a:solidFill>
          </a:ln>
        </p:spPr>
        <p:txBody>
          <a:bodyPr>
            <a:noAutofit/>
          </a:bodyPr>
          <a:lstStyle/>
          <a:p>
            <a:pPr>
              <a:lnSpc>
                <a:spcPct val="107000"/>
              </a:lnSpc>
              <a:spcAft>
                <a:spcPts val="800"/>
              </a:spcAft>
            </a:pPr>
            <a:r>
              <a:rPr lang="en-GB" sz="32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4.</a:t>
            </a:r>
            <a:r>
              <a:rPr lang="en-GB" sz="32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GB" sz="32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Learning is challenging and never-ending, though the rewards of being a life-long learner are great.</a:t>
            </a:r>
            <a:r>
              <a:rPr lang="en-GB" sz="32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r>
              <a:rPr lang="en-US" sz="1000" kern="100" dirty="0">
                <a:effectLst/>
                <a:latin typeface="Aptos" panose="020B0004020202020204" pitchFamily="34" charset="0"/>
                <a:ea typeface="Aptos" panose="020B0004020202020204" pitchFamily="34" charset="0"/>
                <a:cs typeface="Times New Roman" panose="02020603050405020304" pitchFamily="18" charset="0"/>
              </a:rPr>
              <a:t> </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r>
              <a:rPr lang="en-GB" sz="3200" kern="0" dirty="0">
                <a:effectLst/>
                <a:latin typeface="Calibri" panose="020F0502020204030204" pitchFamily="34" charset="0"/>
                <a:ea typeface="Calibri" panose="020F0502020204030204" pitchFamily="34" charset="0"/>
                <a:cs typeface="Times New Roman" panose="02020603050405020304" pitchFamily="18" charset="0"/>
              </a:rPr>
              <a:t>Chris Argyris (1991) claims that it can be people at the top of an organization who find it the hardest to learn.</a:t>
            </a: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0BB0194-C06E-6A77-99E7-78C93AA349E7}"/>
              </a:ext>
            </a:extLst>
          </p:cNvPr>
          <p:cNvSpPr txBox="1"/>
          <p:nvPr/>
        </p:nvSpPr>
        <p:spPr>
          <a:xfrm>
            <a:off x="1512688" y="396921"/>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67EE0603-0550-DDA6-CAAB-F45835D90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15" y="1618395"/>
            <a:ext cx="3312047" cy="3789851"/>
          </a:xfrm>
          <a:prstGeom prst="rect">
            <a:avLst/>
          </a:prstGeom>
          <a:ln w="25400">
            <a:solidFill>
              <a:schemeClr val="tx1"/>
            </a:solidFill>
          </a:ln>
        </p:spPr>
      </p:pic>
    </p:spTree>
    <p:extLst>
      <p:ext uri="{BB962C8B-B14F-4D97-AF65-F5344CB8AC3E}">
        <p14:creationId xmlns:p14="http://schemas.microsoft.com/office/powerpoint/2010/main" val="4216386796"/>
      </p:ext>
    </p:extLst>
  </p:cSld>
  <p:clrMapOvr>
    <a:overrideClrMapping bg1="dk1" tx1="lt1" bg2="dk2" tx2="lt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352F-E65D-5690-8113-1DD376D9B0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F6F914-ABDB-A76C-C38A-02FCE3FEA979}"/>
              </a:ext>
            </a:extLst>
          </p:cNvPr>
          <p:cNvSpPr>
            <a:spLocks noGrp="1"/>
          </p:cNvSpPr>
          <p:nvPr>
            <p:ph type="title"/>
          </p:nvPr>
        </p:nvSpPr>
        <p:spPr>
          <a:xfrm>
            <a:off x="4462585" y="1367693"/>
            <a:ext cx="6977800" cy="4814276"/>
          </a:xfrm>
          <a:noFill/>
          <a:ln w="38100">
            <a:solidFill>
              <a:schemeClr val="tx1"/>
            </a:solidFill>
          </a:ln>
        </p:spPr>
        <p:txBody>
          <a:bodyPr>
            <a:noAutofit/>
          </a:bodyPr>
          <a:lstStyle/>
          <a:p>
            <a:pPr>
              <a:lnSpc>
                <a:spcPct val="107000"/>
              </a:lnSpc>
              <a:spcAft>
                <a:spcPts val="800"/>
              </a:spcAft>
            </a:pPr>
            <a:r>
              <a:rPr kumimoji="0" lang="en-GB" sz="27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“Put simply, because many professionals are almost always successful at what they do, they rarely experience failure. And because they have rarely failed, they have never learned how to learn from failure. So, whenever their single-loop learning strategies go wrong, they become defensive, screen out criticism, and put the “blame” on anyone and everyone but themselves. In short, their ability to learn shuts down precisely at the moment they need it the most.”</a:t>
            </a:r>
            <a:endParaRPr lang="en-GB" sz="27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58A5B61-6652-4F84-260C-780EBA6AA078}"/>
              </a:ext>
            </a:extLst>
          </p:cNvPr>
          <p:cNvSpPr txBox="1"/>
          <p:nvPr/>
        </p:nvSpPr>
        <p:spPr>
          <a:xfrm>
            <a:off x="1512688" y="396921"/>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40AAE666-AA83-B94B-53E4-5974C1667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15" y="1879905"/>
            <a:ext cx="3312047" cy="3789851"/>
          </a:xfrm>
          <a:prstGeom prst="rect">
            <a:avLst/>
          </a:prstGeom>
          <a:ln w="25400">
            <a:solidFill>
              <a:schemeClr val="tx1"/>
            </a:solidFill>
          </a:ln>
        </p:spPr>
      </p:pic>
    </p:spTree>
    <p:extLst>
      <p:ext uri="{BB962C8B-B14F-4D97-AF65-F5344CB8AC3E}">
        <p14:creationId xmlns:p14="http://schemas.microsoft.com/office/powerpoint/2010/main" val="3947750269"/>
      </p:ext>
    </p:extLst>
  </p:cSld>
  <p:clrMapOvr>
    <a:overrideClrMapping bg1="dk1" tx1="lt1" bg2="dk2" tx2="lt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E4C62-BF69-877A-D517-6290D80CC2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CFE3C3-9AD4-F580-8635-F2E651C70F53}"/>
              </a:ext>
            </a:extLst>
          </p:cNvPr>
          <p:cNvSpPr>
            <a:spLocks noGrp="1"/>
          </p:cNvSpPr>
          <p:nvPr>
            <p:ph type="title"/>
          </p:nvPr>
        </p:nvSpPr>
        <p:spPr>
          <a:xfrm>
            <a:off x="3491346" y="1440873"/>
            <a:ext cx="8170718" cy="4440382"/>
          </a:xfrm>
          <a:noFill/>
          <a:ln w="38100">
            <a:solidFill>
              <a:schemeClr val="tx1"/>
            </a:solidFill>
          </a:ln>
        </p:spPr>
        <p:txBody>
          <a:bodyPr>
            <a:noAutofit/>
          </a:bodyPr>
          <a:lstStyle/>
          <a:p>
            <a:pPr>
              <a:lnSpc>
                <a:spcPct val="107000"/>
              </a:lnSpc>
              <a:spcAft>
                <a:spcPts val="800"/>
              </a:spcAft>
            </a:pPr>
            <a:r>
              <a:rPr lang="en-GB" sz="24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5. Development is a challenge.</a:t>
            </a:r>
            <a:r>
              <a:rPr lang="en-GB" sz="24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Olson (2013, p.101) explains how our interest in development may be connected to the way we perceive the potential benefits,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Far more people have a strong desire to be happy than a strong desire to develop themselves to a fuller potential. “Personal development” sounds to most people like work, and who wants to work harder than they are already working? But “happiness” doesn’t sound like work. It sounds like … well, it sounds like being happier.”</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2E82E4F4-1D00-3460-B3D8-483BA445D81E}"/>
              </a:ext>
            </a:extLst>
          </p:cNvPr>
          <p:cNvPicPr>
            <a:picLocks noChangeAspect="1"/>
          </p:cNvPicPr>
          <p:nvPr/>
        </p:nvPicPr>
        <p:blipFill>
          <a:blip r:embed="rId3"/>
          <a:stretch>
            <a:fillRect/>
          </a:stretch>
        </p:blipFill>
        <p:spPr>
          <a:xfrm>
            <a:off x="374072" y="1440873"/>
            <a:ext cx="2865103" cy="4440382"/>
          </a:xfrm>
          <a:prstGeom prst="rect">
            <a:avLst/>
          </a:prstGeom>
          <a:ln w="25400">
            <a:solidFill>
              <a:schemeClr val="tx1"/>
            </a:solidFill>
          </a:ln>
        </p:spPr>
      </p:pic>
      <p:sp>
        <p:nvSpPr>
          <p:cNvPr id="5" name="TextBox 4">
            <a:extLst>
              <a:ext uri="{FF2B5EF4-FFF2-40B4-BE49-F238E27FC236}">
                <a16:creationId xmlns:a16="http://schemas.microsoft.com/office/drawing/2014/main" id="{74B37E08-4786-D777-8F02-EE38C0A25705}"/>
              </a:ext>
            </a:extLst>
          </p:cNvPr>
          <p:cNvSpPr txBox="1"/>
          <p:nvPr/>
        </p:nvSpPr>
        <p:spPr>
          <a:xfrm>
            <a:off x="1512691" y="428182"/>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456768235"/>
      </p:ext>
    </p:extLst>
  </p:cSld>
  <p:clrMapOvr>
    <a:overrideClrMapping bg1="dk1" tx1="lt1" bg2="dk2" tx2="lt2" accent1="accent1" accent2="accent2" accent3="accent3" accent4="accent4" accent5="accent5" accent6="accent6" hlink="hlink" folHlink="folHlink"/>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30882-BBA5-170F-320D-B87388ECBE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3C3081-26DE-C78E-5C14-5B207DAC2966}"/>
              </a:ext>
            </a:extLst>
          </p:cNvPr>
          <p:cNvSpPr>
            <a:spLocks noGrp="1"/>
          </p:cNvSpPr>
          <p:nvPr>
            <p:ph type="title"/>
          </p:nvPr>
        </p:nvSpPr>
        <p:spPr>
          <a:xfrm>
            <a:off x="1021028" y="1470359"/>
            <a:ext cx="10149925" cy="4398818"/>
          </a:xfrm>
          <a:noFill/>
          <a:ln w="38100">
            <a:solidFill>
              <a:schemeClr val="tx1"/>
            </a:solidFill>
          </a:ln>
        </p:spPr>
        <p:txBody>
          <a:bodyPr>
            <a:noAutofit/>
          </a:bodyPr>
          <a:lstStyle/>
          <a:p>
            <a:pPr>
              <a:lnSpc>
                <a:spcPct val="107000"/>
              </a:lnSpc>
              <a:spcAft>
                <a:spcPts val="800"/>
              </a:spcAft>
            </a:pPr>
            <a:br>
              <a:rPr lang="en-GB"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r>
              <a:rPr lang="en-GB"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6.</a:t>
            </a:r>
            <a:r>
              <a:rPr lang="en-GB"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GB"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Not knowing is usually more anxiety-provoking than knowing.</a:t>
            </a:r>
            <a:r>
              <a:rPr lang="en-GB"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br>
              <a:rPr lang="en-US" kern="100" dirty="0">
                <a:effectLst/>
                <a:latin typeface="Aptos" panose="020B0004020202020204" pitchFamily="34" charset="0"/>
                <a:ea typeface="Aptos" panose="020B0004020202020204" pitchFamily="34" charset="0"/>
                <a:cs typeface="Times New Roman" panose="02020603050405020304" pitchFamily="18" charset="0"/>
              </a:rPr>
            </a:br>
            <a:r>
              <a:rPr lang="en-GB" kern="0" dirty="0">
                <a:effectLst/>
                <a:latin typeface="Calibri" panose="020F0502020204030204" pitchFamily="34" charset="0"/>
                <a:ea typeface="Calibri" panose="020F0502020204030204" pitchFamily="34" charset="0"/>
                <a:cs typeface="Times New Roman" panose="02020603050405020304" pitchFamily="18" charset="0"/>
              </a:rPr>
              <a:t>An important aspect of 1-1 meetings is to affirm what we know and have learned and to identify what we don’t know and are working on. Not knowing and uncertainty can be difficult, especially so when we are in a difficult and threatening situation. </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BCD64D9-E1EB-D32F-4DB3-C7ECA7B88482}"/>
              </a:ext>
            </a:extLst>
          </p:cNvPr>
          <p:cNvSpPr txBox="1"/>
          <p:nvPr/>
        </p:nvSpPr>
        <p:spPr>
          <a:xfrm>
            <a:off x="1512685" y="467259"/>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2810235375"/>
      </p:ext>
    </p:extLst>
  </p:cSld>
  <p:clrMapOvr>
    <a:overrideClrMapping bg1="dk1" tx1="lt1" bg2="dk2" tx2="lt2" accent1="accent1" accent2="accent2" accent3="accent3" accent4="accent4" accent5="accent5" accent6="accent6" hlink="hlink" folHlink="folHlink"/>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75D1-1C18-9C05-7995-44130AF5E9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253DFF-CBAC-B39C-3E70-250639E17C51}"/>
              </a:ext>
            </a:extLst>
          </p:cNvPr>
          <p:cNvSpPr>
            <a:spLocks noGrp="1"/>
          </p:cNvSpPr>
          <p:nvPr>
            <p:ph type="title"/>
          </p:nvPr>
        </p:nvSpPr>
        <p:spPr>
          <a:xfrm>
            <a:off x="3915508" y="1220263"/>
            <a:ext cx="7609914" cy="5227427"/>
          </a:xfrm>
          <a:noFill/>
          <a:ln w="38100">
            <a:solidFill>
              <a:schemeClr val="tx1"/>
            </a:solidFill>
          </a:ln>
        </p:spPr>
        <p:txBody>
          <a:bodyPr>
            <a:noAutofit/>
          </a:bodyPr>
          <a:lstStyle/>
          <a:p>
            <a:pPr>
              <a:lnSpc>
                <a:spcPct val="107000"/>
              </a:lnSpc>
              <a:spcAft>
                <a:spcPts val="800"/>
              </a:spcAft>
            </a:pPr>
            <a:r>
              <a:rPr lang="en-GB" sz="3200" kern="0" dirty="0">
                <a:effectLst/>
                <a:latin typeface="Calibri" panose="020F0502020204030204" pitchFamily="34" charset="0"/>
                <a:ea typeface="Calibri" panose="020F0502020204030204" pitchFamily="34" charset="0"/>
                <a:cs typeface="Times New Roman" panose="02020603050405020304" pitchFamily="18" charset="0"/>
              </a:rPr>
              <a:t>“A</a:t>
            </a:r>
            <a:r>
              <a:rPr lang="en-GB" sz="3000" kern="0" dirty="0">
                <a:effectLst/>
                <a:latin typeface="Calibri" panose="020F0502020204030204" pitchFamily="34" charset="0"/>
                <a:ea typeface="Calibri" panose="020F0502020204030204" pitchFamily="34" charset="0"/>
                <a:cs typeface="Times New Roman" panose="02020603050405020304" pitchFamily="18" charset="0"/>
              </a:rPr>
              <a:t>s Friedman (1999) implied in the title of his classic book, “A Failure of Nerve: Leadership in the Age of the Quick Fix”, leadership is not easy. Being able to tolerate not knowing does not mean we stay in that position, but we stay in it long enough to find a better understanding and response to a problem. Not being able to tolerate the anxiety involved is likely to lead to reactive, counterproductive actions.” (Tomlinson, 2024a) </a:t>
            </a:r>
            <a:endParaRPr lang="en-GB" sz="30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14C9961-1E0E-188B-DC1C-D3925EA9F182}"/>
              </a:ext>
            </a:extLst>
          </p:cNvPr>
          <p:cNvSpPr txBox="1"/>
          <p:nvPr/>
        </p:nvSpPr>
        <p:spPr>
          <a:xfrm>
            <a:off x="1512693" y="224982"/>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D263C7DA-890A-1A7D-A782-C297809B2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72" y="1454726"/>
            <a:ext cx="3176960" cy="4758503"/>
          </a:xfrm>
          <a:prstGeom prst="rect">
            <a:avLst/>
          </a:prstGeom>
        </p:spPr>
      </p:pic>
    </p:spTree>
    <p:extLst>
      <p:ext uri="{BB962C8B-B14F-4D97-AF65-F5344CB8AC3E}">
        <p14:creationId xmlns:p14="http://schemas.microsoft.com/office/powerpoint/2010/main" val="3076271840"/>
      </p:ext>
    </p:extLst>
  </p:cSld>
  <p:clrMapOvr>
    <a:overrideClrMapping bg1="dk1" tx1="lt1" bg2="dk2" tx2="lt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EB171-0BB2-386F-AAEF-1AE96896F0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78DA9F-F7F3-BF80-0C25-C58C594EB218}"/>
              </a:ext>
            </a:extLst>
          </p:cNvPr>
          <p:cNvSpPr>
            <a:spLocks noGrp="1"/>
          </p:cNvSpPr>
          <p:nvPr>
            <p:ph type="title"/>
          </p:nvPr>
        </p:nvSpPr>
        <p:spPr>
          <a:xfrm>
            <a:off x="4024924" y="1626663"/>
            <a:ext cx="7609914" cy="4414627"/>
          </a:xfrm>
          <a:noFill/>
          <a:ln w="38100">
            <a:solidFill>
              <a:schemeClr val="tx1"/>
            </a:solidFill>
          </a:ln>
        </p:spPr>
        <p:txBody>
          <a:bodyPr>
            <a:noAutofit/>
          </a:bodyPr>
          <a:lstStyle/>
          <a:p>
            <a:pPr>
              <a:lnSpc>
                <a:spcPct val="107000"/>
              </a:lnSpc>
              <a:spcAft>
                <a:spcPts val="800"/>
              </a:spcAft>
            </a:pPr>
            <a:br>
              <a:rPr kumimoji="0" lang="en-GB" sz="32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32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7.</a:t>
            </a:r>
            <a:r>
              <a:rPr kumimoji="0" lang="en-GB" sz="3200" b="0"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GB" sz="32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The avoidance of pain is a human instinct individually, and in groups.</a:t>
            </a:r>
            <a:r>
              <a:rPr kumimoji="0" lang="en-GB" sz="3200" b="0"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3200" b="0" i="0" u="none" strike="noStrike" kern="100" cap="none" spc="0" normalizeH="0" baseline="0" noProof="0" dirty="0">
                <a:ln w="0"/>
                <a:solidFill>
                  <a:srgbClr val="00B0F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32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Friedman (2007, p.67) states the reality for any person, family, or organization that wants to improve, </a:t>
            </a:r>
            <a:br>
              <a:rPr kumimoji="0" lang="en-US" sz="32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32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3200" b="0" i="0" u="none" strike="noStrike" kern="100" cap="none" spc="0" normalizeH="0" baseline="0" noProof="0" dirty="0">
                <a:ln w="0"/>
                <a:solidFill>
                  <a:srgbClr val="00B0F0"/>
                </a:solidFill>
                <a:effectLst/>
                <a:uLnTx/>
                <a:uFillTx/>
                <a:latin typeface="Aptos" panose="020B0004020202020204" pitchFamily="34" charset="0"/>
                <a:ea typeface="Aptos" panose="020B0004020202020204" pitchFamily="34" charset="0"/>
                <a:cs typeface="Times New Roman" panose="02020603050405020304" pitchFamily="18" charset="0"/>
              </a:rPr>
              <a:t>“</a:t>
            </a:r>
            <a:r>
              <a:rPr kumimoji="0" lang="en-GB" sz="3200" b="0"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There is no way out of a chronic condition unless one is willing to go through an acute, temporarily more painful phase.”</a:t>
            </a:r>
            <a:br>
              <a:rPr kumimoji="0" lang="en-US" sz="2000" b="0" i="0" u="none" strike="noStrike" kern="100" cap="none" spc="0" normalizeH="0" baseline="0" noProof="0" dirty="0">
                <a:ln w="0"/>
                <a:solidFill>
                  <a:srgbClr val="00B0F0"/>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30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95F848A-AC9E-B4C6-71F1-05D0C4D7D14E}"/>
              </a:ext>
            </a:extLst>
          </p:cNvPr>
          <p:cNvSpPr txBox="1"/>
          <p:nvPr/>
        </p:nvSpPr>
        <p:spPr>
          <a:xfrm>
            <a:off x="1512685" y="467259"/>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342CAC0A-A554-34CB-4EAA-9B8E3B65C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72" y="1454726"/>
            <a:ext cx="3176960" cy="4758503"/>
          </a:xfrm>
          <a:prstGeom prst="rect">
            <a:avLst/>
          </a:prstGeom>
        </p:spPr>
      </p:pic>
    </p:spTree>
    <p:extLst>
      <p:ext uri="{BB962C8B-B14F-4D97-AF65-F5344CB8AC3E}">
        <p14:creationId xmlns:p14="http://schemas.microsoft.com/office/powerpoint/2010/main" val="686451379"/>
      </p:ext>
    </p:extLst>
  </p:cSld>
  <p:clrMapOvr>
    <a:overrideClrMapping bg1="dk1" tx1="lt1" bg2="dk2" tx2="lt2" accent1="accent1" accent2="accent2" accent3="accent3" accent4="accent4" accent5="accent5" accent6="accent6" hlink="hlink" folHlink="folHlink"/>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0E7CE-2930-D677-5FB8-1CD3F32E90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142F65-3FB1-CB15-BD48-81032AA60031}"/>
              </a:ext>
            </a:extLst>
          </p:cNvPr>
          <p:cNvSpPr>
            <a:spLocks noGrp="1"/>
          </p:cNvSpPr>
          <p:nvPr>
            <p:ph type="title"/>
          </p:nvPr>
        </p:nvSpPr>
        <p:spPr>
          <a:xfrm>
            <a:off x="4024924" y="2113436"/>
            <a:ext cx="7609914" cy="3490195"/>
          </a:xfrm>
          <a:noFill/>
          <a:ln w="38100">
            <a:solidFill>
              <a:schemeClr val="tx1"/>
            </a:solidFill>
          </a:ln>
        </p:spPr>
        <p:txBody>
          <a:bodyPr>
            <a:noAutofit/>
          </a:bodyPr>
          <a:lstStyle/>
          <a:p>
            <a:pPr>
              <a:lnSpc>
                <a:spcPct val="107000"/>
              </a:lnSpc>
              <a:spcAft>
                <a:spcPts val="800"/>
              </a:spcAft>
            </a:pPr>
            <a:br>
              <a:rPr kumimoji="0" lang="en-GB" sz="32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US" sz="2000" b="0" i="0" u="none" strike="noStrike" kern="100" cap="none" spc="0" normalizeH="0" baseline="0" noProof="0" dirty="0">
                <a:ln w="0"/>
                <a:solidFill>
                  <a:srgbClr val="00B0F0"/>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30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C7A038D-456C-5BF0-B7AE-5578B665B345}"/>
              </a:ext>
            </a:extLst>
          </p:cNvPr>
          <p:cNvSpPr txBox="1"/>
          <p:nvPr/>
        </p:nvSpPr>
        <p:spPr>
          <a:xfrm>
            <a:off x="5792535" y="1005077"/>
            <a:ext cx="4074691"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44546A">
                    <a:lumMod val="40000"/>
                    <a:lumOff val="60000"/>
                  </a:srgbClr>
                </a:solidFill>
                <a:latin typeface="Bauhaus 93" panose="04030905020B02020C02" pitchFamily="82" charset="0"/>
              </a:rPr>
              <a:t>“GROWING PAINS”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12017A71-D783-81E6-0E66-F83B16C9E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72" y="1454726"/>
            <a:ext cx="3176960" cy="4758503"/>
          </a:xfrm>
          <a:prstGeom prst="rect">
            <a:avLst/>
          </a:prstGeom>
        </p:spPr>
      </p:pic>
      <p:sp>
        <p:nvSpPr>
          <p:cNvPr id="7" name="TextBox 6">
            <a:extLst>
              <a:ext uri="{FF2B5EF4-FFF2-40B4-BE49-F238E27FC236}">
                <a16:creationId xmlns:a16="http://schemas.microsoft.com/office/drawing/2014/main" id="{8EA35178-03E5-40FD-1448-161D1B4D5C08}"/>
              </a:ext>
            </a:extLst>
          </p:cNvPr>
          <p:cNvSpPr txBox="1"/>
          <p:nvPr/>
        </p:nvSpPr>
        <p:spPr>
          <a:xfrm>
            <a:off x="4057821" y="2125817"/>
            <a:ext cx="7544117"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The problem is, as Friedman (p.67) says, “that chronic conditions, precisely because they are more bearable, also tend to be more withering over time”. Most of us and organizations are likely to have a chronic condition or two! </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6270134"/>
      </p:ext>
    </p:extLst>
  </p:cSld>
  <p:clrMapOvr>
    <a:overrideClrMapping bg1="dk1" tx1="lt1" bg2="dk2" tx2="lt2" accent1="accent1" accent2="accent2" accent3="accent3" accent4="accent4" accent5="accent5" accent6="accent6" hlink="hlink" folHlink="folHlink"/>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80163-7808-181E-BA51-15035C10FF1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15A98E-5FC9-D29D-3848-39C6AC618D24}"/>
              </a:ext>
            </a:extLst>
          </p:cNvPr>
          <p:cNvSpPr>
            <a:spLocks noGrp="1"/>
          </p:cNvSpPr>
          <p:nvPr>
            <p:ph type="title"/>
          </p:nvPr>
        </p:nvSpPr>
        <p:spPr>
          <a:xfrm>
            <a:off x="4024924" y="2113437"/>
            <a:ext cx="7609914" cy="3441080"/>
          </a:xfrm>
          <a:noFill/>
          <a:ln w="38100">
            <a:solidFill>
              <a:schemeClr val="tx1"/>
            </a:solidFill>
          </a:ln>
        </p:spPr>
        <p:txBody>
          <a:bodyPr>
            <a:noAutofit/>
          </a:bodyPr>
          <a:lstStyle/>
          <a:p>
            <a:pPr>
              <a:lnSpc>
                <a:spcPct val="107000"/>
              </a:lnSpc>
              <a:spcAft>
                <a:spcPts val="800"/>
              </a:spcAft>
            </a:pPr>
            <a:br>
              <a:rPr kumimoji="0" lang="en-GB" sz="32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US" sz="2000" b="0" i="0" u="none" strike="noStrike" kern="100" cap="none" spc="0" normalizeH="0" baseline="0" noProof="0" dirty="0">
                <a:ln w="0"/>
                <a:solidFill>
                  <a:srgbClr val="00B0F0"/>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30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F8DD85D-570C-E55B-98B7-B048C951AAB8}"/>
              </a:ext>
            </a:extLst>
          </p:cNvPr>
          <p:cNvSpPr txBox="1"/>
          <p:nvPr/>
        </p:nvSpPr>
        <p:spPr>
          <a:xfrm>
            <a:off x="5792535" y="1005077"/>
            <a:ext cx="4074691"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44546A">
                    <a:lumMod val="40000"/>
                    <a:lumOff val="60000"/>
                  </a:srgbClr>
                </a:solidFill>
                <a:latin typeface="Bauhaus 93" panose="04030905020B02020C02" pitchFamily="82" charset="0"/>
              </a:rPr>
              <a:t>“GROWING PAINS”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838B858C-A4A8-F1AA-015B-4F70257DB4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72" y="1454726"/>
            <a:ext cx="3176960" cy="4758503"/>
          </a:xfrm>
          <a:prstGeom prst="rect">
            <a:avLst/>
          </a:prstGeom>
        </p:spPr>
      </p:pic>
      <p:sp>
        <p:nvSpPr>
          <p:cNvPr id="6" name="TextBox 5">
            <a:extLst>
              <a:ext uri="{FF2B5EF4-FFF2-40B4-BE49-F238E27FC236}">
                <a16:creationId xmlns:a16="http://schemas.microsoft.com/office/drawing/2014/main" id="{9295CE4C-6A07-69F0-8101-BAE542FB2842}"/>
              </a:ext>
            </a:extLst>
          </p:cNvPr>
          <p:cNvSpPr txBox="1"/>
          <p:nvPr/>
        </p:nvSpPr>
        <p:spPr>
          <a:xfrm>
            <a:off x="4024924" y="2113437"/>
            <a:ext cx="7609914" cy="3416320"/>
          </a:xfrm>
          <a:prstGeom prst="rect">
            <a:avLst/>
          </a:prstGeom>
          <a:noFill/>
        </p:spPr>
        <p:txBody>
          <a:bodyPr wrap="square">
            <a:spAutoFit/>
          </a:bodyPr>
          <a:lstStyle/>
          <a:p>
            <a:r>
              <a:rPr kumimoji="0" lang="en-GB" sz="36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The familiar phrase </a:t>
            </a:r>
            <a:r>
              <a:rPr kumimoji="0" lang="en-GB" sz="3600" b="0"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‘growing pains’ </a:t>
            </a:r>
            <a:r>
              <a:rPr kumimoji="0" lang="en-GB" sz="36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is a good metaphor for what is involved if we want to learn, grow, and mature as individuals, groups, and organizations. To grow we must let go of defences that are often dysfunctional.</a:t>
            </a:r>
            <a:endParaRPr lang="en-US" sz="3600" dirty="0"/>
          </a:p>
        </p:txBody>
      </p:sp>
    </p:spTree>
    <p:extLst>
      <p:ext uri="{BB962C8B-B14F-4D97-AF65-F5344CB8AC3E}">
        <p14:creationId xmlns:p14="http://schemas.microsoft.com/office/powerpoint/2010/main" val="1277649508"/>
      </p:ext>
    </p:extLst>
  </p:cSld>
  <p:clrMapOvr>
    <a:overrideClrMapping bg1="dk1" tx1="lt1" bg2="dk2" tx2="lt2" accent1="accent1" accent2="accent2" accent3="accent3" accent4="accent4" accent5="accent5" accent6="accent6" hlink="hlink" folHlink="folHlink"/>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94EDC-3103-F8C2-009F-1DE77051A6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1FB803-CF4F-EE50-FA3B-B3412F62D588}"/>
              </a:ext>
            </a:extLst>
          </p:cNvPr>
          <p:cNvSpPr>
            <a:spLocks noGrp="1"/>
          </p:cNvSpPr>
          <p:nvPr>
            <p:ph type="title"/>
          </p:nvPr>
        </p:nvSpPr>
        <p:spPr>
          <a:xfrm>
            <a:off x="3618522" y="1600201"/>
            <a:ext cx="7995139" cy="4925645"/>
          </a:xfrm>
          <a:noFill/>
          <a:ln w="38100">
            <a:solidFill>
              <a:schemeClr val="tx1"/>
            </a:solidFill>
          </a:ln>
        </p:spPr>
        <p:txBody>
          <a:bodyPr>
            <a:noAutofit/>
          </a:bodyPr>
          <a:lstStyle/>
          <a:p>
            <a:pPr>
              <a:lnSpc>
                <a:spcPct val="107000"/>
              </a:lnSpc>
              <a:spcAft>
                <a:spcPts val="800"/>
              </a:spcAft>
            </a:pPr>
            <a:b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8. Effective 1-1 discussions expose our thinking.</a:t>
            </a: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br>
              <a:rPr lang="en-US" sz="28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br>
            <a:r>
              <a:rPr lang="en-GB" sz="2800" kern="0" dirty="0">
                <a:effectLst/>
                <a:latin typeface="Calibri" panose="020F0502020204030204" pitchFamily="34" charset="0"/>
                <a:ea typeface="Calibri" panose="020F0502020204030204" pitchFamily="34" charset="0"/>
                <a:cs typeface="Times New Roman" panose="02020603050405020304" pitchFamily="18" charset="0"/>
              </a:rPr>
              <a:t>Senge (1990, p.231) links our defensiveness with our formative experiences,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US" sz="28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a:t>
            </a: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For most of us, exposing our reasoning is threatening because we are afraid that people will find errors in it. The perceived threat from exposing our thinking starts early in life and, for most of us, is steadily reinforced in school—remember the trauma of being called on and not having the "right answer"—and later in work.”</a:t>
            </a:r>
            <a:br>
              <a:rPr lang="en-US" sz="20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360B2BC-7C2A-A0BE-D359-1883F92AAA53}"/>
              </a:ext>
            </a:extLst>
          </p:cNvPr>
          <p:cNvSpPr txBox="1"/>
          <p:nvPr/>
        </p:nvSpPr>
        <p:spPr>
          <a:xfrm>
            <a:off x="1512685" y="559481"/>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5" name="Picture 4">
            <a:extLst>
              <a:ext uri="{FF2B5EF4-FFF2-40B4-BE49-F238E27FC236}">
                <a16:creationId xmlns:a16="http://schemas.microsoft.com/office/drawing/2014/main" id="{E6A4B730-6FE9-4CD3-5ABF-C599EC767E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092" y="1706752"/>
            <a:ext cx="3140809" cy="4693368"/>
          </a:xfrm>
          <a:prstGeom prst="rect">
            <a:avLst/>
          </a:prstGeom>
          <a:ln w="25400">
            <a:solidFill>
              <a:schemeClr val="tx1"/>
            </a:solidFill>
          </a:ln>
        </p:spPr>
      </p:pic>
    </p:spTree>
    <p:extLst>
      <p:ext uri="{BB962C8B-B14F-4D97-AF65-F5344CB8AC3E}">
        <p14:creationId xmlns:p14="http://schemas.microsoft.com/office/powerpoint/2010/main" val="3238659018"/>
      </p:ext>
    </p:extLst>
  </p:cSld>
  <p:clrMapOvr>
    <a:overrideClrMapping bg1="dk1" tx1="lt1" bg2="dk2" tx2="lt2" accent1="accent1" accent2="accent2" accent3="accent3" accent4="accent4" accent5="accent5" accent6="accent6" hlink="hlink" folHlink="folHlink"/>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AB173-5063-843C-5FAD-7CBEFC2A32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0F032E-B938-83B5-7F05-C720F157E863}"/>
              </a:ext>
            </a:extLst>
          </p:cNvPr>
          <p:cNvSpPr>
            <a:spLocks noGrp="1"/>
          </p:cNvSpPr>
          <p:nvPr>
            <p:ph type="title"/>
          </p:nvPr>
        </p:nvSpPr>
        <p:spPr>
          <a:xfrm>
            <a:off x="4259385" y="1550223"/>
            <a:ext cx="7010399" cy="4364181"/>
          </a:xfrm>
          <a:noFill/>
          <a:ln w="38100">
            <a:solidFill>
              <a:schemeClr val="tx1"/>
            </a:solidFill>
          </a:ln>
        </p:spPr>
        <p:txBody>
          <a:bodyPr>
            <a:noAutofit/>
          </a:bodyPr>
          <a:lstStyle/>
          <a:p>
            <a:pPr>
              <a:lnSpc>
                <a:spcPct val="107000"/>
              </a:lnSpc>
              <a:spcAft>
                <a:spcPts val="800"/>
              </a:spcAft>
            </a:pPr>
            <a:r>
              <a:rPr lang="en-GB" kern="0" dirty="0">
                <a:effectLst/>
                <a:latin typeface="Calibri" panose="020F0502020204030204" pitchFamily="34" charset="0"/>
                <a:ea typeface="Calibri" panose="020F0502020204030204" pitchFamily="34" charset="0"/>
                <a:cs typeface="Times New Roman" panose="02020603050405020304" pitchFamily="18" charset="0"/>
              </a:rPr>
              <a:t>Edmondson (2019), in her book </a:t>
            </a:r>
            <a:r>
              <a:rPr lang="en-GB"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‘The Fearless Organization’, </a:t>
            </a:r>
            <a:r>
              <a:rPr lang="en-GB" kern="0" dirty="0">
                <a:effectLst/>
                <a:latin typeface="Calibri" panose="020F0502020204030204" pitchFamily="34" charset="0"/>
                <a:ea typeface="Calibri" panose="020F0502020204030204" pitchFamily="34" charset="0"/>
                <a:cs typeface="Times New Roman" panose="02020603050405020304" pitchFamily="18" charset="0"/>
              </a:rPr>
              <a:t>has shown how fear is one of the main reasons people do not express their thoughts and ideas. This highlights how vital it is to work on establishing and maintaining trust.  </a:t>
            </a:r>
            <a:endParaRPr lang="en-GB"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2921576F-E874-0112-63A8-40F1BC115D7B}"/>
              </a:ext>
            </a:extLst>
          </p:cNvPr>
          <p:cNvSpPr txBox="1"/>
          <p:nvPr/>
        </p:nvSpPr>
        <p:spPr>
          <a:xfrm>
            <a:off x="1512685" y="559481"/>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2" name="Picture 1">
            <a:extLst>
              <a:ext uri="{FF2B5EF4-FFF2-40B4-BE49-F238E27FC236}">
                <a16:creationId xmlns:a16="http://schemas.microsoft.com/office/drawing/2014/main" id="{8D4345F5-30BE-7EAA-0A1A-C14679C9863D}"/>
              </a:ext>
            </a:extLst>
          </p:cNvPr>
          <p:cNvPicPr>
            <a:picLocks noChangeAspect="1"/>
          </p:cNvPicPr>
          <p:nvPr/>
        </p:nvPicPr>
        <p:blipFill>
          <a:blip r:embed="rId3"/>
          <a:stretch>
            <a:fillRect/>
          </a:stretch>
        </p:blipFill>
        <p:spPr>
          <a:xfrm>
            <a:off x="922216" y="1500245"/>
            <a:ext cx="3040185" cy="4464135"/>
          </a:xfrm>
          <a:prstGeom prst="rect">
            <a:avLst/>
          </a:prstGeom>
        </p:spPr>
      </p:pic>
    </p:spTree>
    <p:extLst>
      <p:ext uri="{BB962C8B-B14F-4D97-AF65-F5344CB8AC3E}">
        <p14:creationId xmlns:p14="http://schemas.microsoft.com/office/powerpoint/2010/main" val="3259661561"/>
      </p:ext>
    </p:extLst>
  </p:cSld>
  <p:clrMapOvr>
    <a:overrideClrMapping bg1="dk1" tx1="lt1" bg2="dk2" tx2="lt2" accent1="accent1" accent2="accent2" accent3="accent3" accent4="accent4" accent5="accent5" accent6="accent6" hlink="hlink" folHlink="folHlink"/>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EE6F1-E96C-7A45-4472-94569FF751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909DC3-0045-90A4-D9F8-7588D9B8AE16}"/>
              </a:ext>
            </a:extLst>
          </p:cNvPr>
          <p:cNvSpPr>
            <a:spLocks noGrp="1"/>
          </p:cNvSpPr>
          <p:nvPr>
            <p:ph type="title"/>
          </p:nvPr>
        </p:nvSpPr>
        <p:spPr>
          <a:xfrm>
            <a:off x="982009" y="1366273"/>
            <a:ext cx="10227960" cy="4693664"/>
          </a:xfrm>
          <a:noFill/>
          <a:ln w="38100">
            <a:solidFill>
              <a:schemeClr val="tx1"/>
            </a:solidFill>
          </a:ln>
        </p:spPr>
        <p:txBody>
          <a:bodyPr>
            <a:noAutofit/>
          </a:bodyPr>
          <a:lstStyle/>
          <a:p>
            <a:pPr>
              <a:lnSpc>
                <a:spcPct val="107000"/>
              </a:lnSpc>
              <a:spcAft>
                <a:spcPts val="800"/>
              </a:spcAft>
            </a:pPr>
            <a:b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9. Useful and challenging 1-1 discussions might evoke fear of conflict.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GB" sz="2800" kern="0" dirty="0">
                <a:effectLst/>
                <a:latin typeface="Calibri" panose="020F0502020204030204" pitchFamily="34" charset="0"/>
                <a:ea typeface="Calibri" panose="020F0502020204030204" pitchFamily="34" charset="0"/>
                <a:cs typeface="Times New Roman" panose="02020603050405020304" pitchFamily="18" charset="0"/>
              </a:rPr>
              <a:t>A useful discussion may require debate, questioning, analysis, reflection, and critical thinking. Most of the time, this can feel positive and a helpful way of learning. However, people might also be familiar with debates and arguments that become a matter of right and wrong, winners and losers. This can become a hostile climate where people can easily become upset with each other. If so, a reparative process will be needed to restore a safe working relationship.  </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9EBB250-429E-B78E-EE08-1890DDF6F20E}"/>
              </a:ext>
            </a:extLst>
          </p:cNvPr>
          <p:cNvSpPr txBox="1"/>
          <p:nvPr/>
        </p:nvSpPr>
        <p:spPr>
          <a:xfrm>
            <a:off x="1512683" y="428005"/>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990862961"/>
      </p:ext>
    </p:extLst>
  </p:cSld>
  <p:clrMapOvr>
    <a:overrideClrMapping bg1="dk1" tx1="lt1" bg2="dk2" tx2="lt2" accent1="accent1" accent2="accent2" accent3="accent3" accent4="accent4" accent5="accent5" accent6="accent6" hlink="hlink" folHlink="folHlink"/>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F0A1-FD54-797E-58FA-4DBFFF8B431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0C73AE-5965-AADE-65EC-9B17802DC8C0}"/>
              </a:ext>
            </a:extLst>
          </p:cNvPr>
          <p:cNvSpPr>
            <a:spLocks noGrp="1"/>
          </p:cNvSpPr>
          <p:nvPr>
            <p:ph type="title"/>
          </p:nvPr>
        </p:nvSpPr>
        <p:spPr>
          <a:xfrm>
            <a:off x="4423509" y="1436076"/>
            <a:ext cx="7067826" cy="4753708"/>
          </a:xfrm>
          <a:noFill/>
          <a:ln w="38100">
            <a:solidFill>
              <a:schemeClr val="tx1"/>
            </a:solidFill>
          </a:ln>
        </p:spPr>
        <p:txBody>
          <a:bodyPr>
            <a:noAutofit/>
          </a:bodyPr>
          <a:lstStyle/>
          <a:p>
            <a:pPr>
              <a:lnSpc>
                <a:spcPct val="107000"/>
              </a:lnSpc>
              <a:spcAft>
                <a:spcPts val="800"/>
              </a:spcAft>
            </a:pPr>
            <a:r>
              <a:rPr lang="en-GB" kern="0" dirty="0">
                <a:effectLst/>
                <a:latin typeface="Calibri" panose="020F0502020204030204" pitchFamily="34" charset="0"/>
                <a:ea typeface="Calibri" panose="020F0502020204030204" pitchFamily="34" charset="0"/>
                <a:cs typeface="Times New Roman" panose="02020603050405020304" pitchFamily="18" charset="0"/>
              </a:rPr>
              <a:t>This is one of the reasons why more frequent meetings help to create a sense of safety where difficult and productive conversations are possible. Less frequent meetings are more likely to get stuck at a superficial level and become conflictual in an unhelpful way.</a:t>
            </a:r>
            <a:endParaRPr lang="en-GB"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9EF545D-5F66-CDB9-FDF6-16B31F7A39D5}"/>
              </a:ext>
            </a:extLst>
          </p:cNvPr>
          <p:cNvSpPr txBox="1"/>
          <p:nvPr/>
        </p:nvSpPr>
        <p:spPr>
          <a:xfrm>
            <a:off x="1512683" y="428005"/>
            <a:ext cx="9166613"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CHALLENGE. RESISTANCE. </a:t>
            </a:r>
            <a:r>
              <a:rPr lang="en-US" sz="3600" dirty="0">
                <a:solidFill>
                  <a:srgbClr val="44546A">
                    <a:lumMod val="40000"/>
                    <a:lumOff val="60000"/>
                  </a:srgbClr>
                </a:solidFill>
                <a:latin typeface="Bauhaus 93" panose="04030905020B02020C02" pitchFamily="82" charset="0"/>
              </a:rPr>
              <a:t>&amp;</a:t>
            </a: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 AMBIVALENCE</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2" name="Picture 1" descr="A person in a suit&#10;&#10;Description automatically generated">
            <a:extLst>
              <a:ext uri="{FF2B5EF4-FFF2-40B4-BE49-F238E27FC236}">
                <a16:creationId xmlns:a16="http://schemas.microsoft.com/office/drawing/2014/main" id="{5DFEF691-3947-7169-D8A6-B7BC2A4BF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544" y="1640696"/>
            <a:ext cx="3044840" cy="4344468"/>
          </a:xfrm>
          <a:prstGeom prst="rect">
            <a:avLst/>
          </a:prstGeom>
          <a:ln w="25400">
            <a:solidFill>
              <a:schemeClr val="tx1"/>
            </a:solidFill>
          </a:ln>
        </p:spPr>
      </p:pic>
    </p:spTree>
    <p:extLst>
      <p:ext uri="{BB962C8B-B14F-4D97-AF65-F5344CB8AC3E}">
        <p14:creationId xmlns:p14="http://schemas.microsoft.com/office/powerpoint/2010/main" val="505179604"/>
      </p:ext>
    </p:extLst>
  </p:cSld>
  <p:clrMapOvr>
    <a:overrideClrMapping bg1="dk1" tx1="lt1" bg2="dk2" tx2="lt2" accent1="accent1" accent2="accent2" accent3="accent3" accent4="accent4" accent5="accent5" accent6="accent6" hlink="hlink" folHlink="folHlink"/>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A8150447-7E5B-18C3-8286-219ACC9051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52E5BD-5B5B-63C5-2DC3-409200813C4E}"/>
              </a:ext>
            </a:extLst>
          </p:cNvPr>
          <p:cNvSpPr txBox="1"/>
          <p:nvPr/>
        </p:nvSpPr>
        <p:spPr>
          <a:xfrm>
            <a:off x="1587356" y="651072"/>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541095254"/>
      </p:ext>
    </p:extLst>
  </p:cSld>
  <p:clrMapOvr>
    <a:overrideClrMapping bg1="dk1" tx1="lt1" bg2="dk2" tx2="lt2" accent1="accent1" accent2="accent2" accent3="accent3" accent4="accent4" accent5="accent5" accent6="accent6" hlink="hlink" folHlink="folHlink"/>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857D7-8702-6873-3FE2-0787534FDA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243B0B-064A-F8BC-267F-62EDA99469FE}"/>
              </a:ext>
            </a:extLst>
          </p:cNvPr>
          <p:cNvSpPr>
            <a:spLocks noGrp="1"/>
          </p:cNvSpPr>
          <p:nvPr>
            <p:ph type="title"/>
          </p:nvPr>
        </p:nvSpPr>
        <p:spPr>
          <a:xfrm>
            <a:off x="4149967" y="1623734"/>
            <a:ext cx="7118625" cy="4441003"/>
          </a:xfrm>
          <a:noFill/>
          <a:ln w="38100">
            <a:solidFill>
              <a:schemeClr val="tx1"/>
            </a:solidFill>
          </a:ln>
        </p:spPr>
        <p:txBody>
          <a:bodyPr>
            <a:noAutofit/>
          </a:bodyPr>
          <a:lstStyle/>
          <a:p>
            <a:pPr>
              <a:lnSpc>
                <a:spcPct val="107000"/>
              </a:lnSpc>
              <a:spcAft>
                <a:spcPts val="800"/>
              </a:spcAft>
            </a:pP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r>
              <a:rPr lang="pt-PT" sz="3200" kern="100" dirty="0">
                <a:effectLst/>
                <a:latin typeface="Calibri" panose="020F0502020204030204" pitchFamily="34" charset="0"/>
                <a:ea typeface="Aptos" panose="020B0004020202020204" pitchFamily="34" charset="0"/>
                <a:cs typeface="Times New Roman" panose="02020603050405020304" pitchFamily="18" charset="0"/>
              </a:rPr>
              <a:t>Gallup and other research have shown that employee engagement is critical to positive organizational performance and outcomes, and manager engagement is the most influential factor in employee engagement. </a:t>
            </a:r>
            <a:r>
              <a:rPr lang="pt-PT"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The 1-1 meeting between the manager and direct report is at the centre of engagement. </a:t>
            </a:r>
            <a:br>
              <a:rPr lang="pt-PT"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br>
            <a:r>
              <a:rPr lang="pt-PT"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95E8961-05DC-B993-801F-3485ACD94C60}"/>
              </a:ext>
            </a:extLst>
          </p:cNvPr>
          <p:cNvSpPr txBox="1"/>
          <p:nvPr/>
        </p:nvSpPr>
        <p:spPr>
          <a:xfrm>
            <a:off x="1587355" y="669851"/>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pic>
        <p:nvPicPr>
          <p:cNvPr id="2" name="Picture 1" descr="A person in a suit&#10;&#10;Description automatically generated">
            <a:extLst>
              <a:ext uri="{FF2B5EF4-FFF2-40B4-BE49-F238E27FC236}">
                <a16:creationId xmlns:a16="http://schemas.microsoft.com/office/drawing/2014/main" id="{9198FBB9-F6E2-FB2A-341D-3A1DCBEEB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544" y="1640696"/>
            <a:ext cx="3044840" cy="4344468"/>
          </a:xfrm>
          <a:prstGeom prst="rect">
            <a:avLst/>
          </a:prstGeom>
          <a:ln w="25400">
            <a:solidFill>
              <a:schemeClr val="tx1"/>
            </a:solidFill>
          </a:ln>
        </p:spPr>
      </p:pic>
    </p:spTree>
    <p:extLst>
      <p:ext uri="{BB962C8B-B14F-4D97-AF65-F5344CB8AC3E}">
        <p14:creationId xmlns:p14="http://schemas.microsoft.com/office/powerpoint/2010/main" val="2628424338"/>
      </p:ext>
    </p:extLst>
  </p:cSld>
  <p:clrMapOvr>
    <a:overrideClrMapping bg1="dk1" tx1="lt1" bg2="dk2" tx2="lt2" accent1="accent1" accent2="accent2" accent3="accent3" accent4="accent4" accent5="accent5" accent6="accent6" hlink="hlink" folHlink="folHlink"/>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DC53D-94D2-0BBF-0781-B2826D1246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F6FD84-0FCF-BCDA-A373-BD2180AAA2D1}"/>
              </a:ext>
            </a:extLst>
          </p:cNvPr>
          <p:cNvSpPr>
            <a:spLocks noGrp="1"/>
          </p:cNvSpPr>
          <p:nvPr>
            <p:ph type="title"/>
          </p:nvPr>
        </p:nvSpPr>
        <p:spPr>
          <a:xfrm>
            <a:off x="1548633" y="1569028"/>
            <a:ext cx="9094730" cy="3719944"/>
          </a:xfrm>
          <a:noFill/>
          <a:ln w="38100">
            <a:solidFill>
              <a:schemeClr val="tx1"/>
            </a:solidFill>
          </a:ln>
        </p:spPr>
        <p:txBody>
          <a:bodyPr>
            <a:noAutofit/>
          </a:bodyPr>
          <a:lstStyle/>
          <a:p>
            <a:pPr>
              <a:lnSpc>
                <a:spcPct val="107000"/>
              </a:lnSpc>
              <a:spcAft>
                <a:spcPts val="800"/>
              </a:spcAft>
            </a:pP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br>
              <a:rPr lang="pt-PT"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br>
            <a:r>
              <a:rPr lang="pt-PT" sz="3200" kern="100" dirty="0">
                <a:solidFill>
                  <a:srgbClr val="00B0F0"/>
                </a:solidFill>
                <a:effectLst/>
                <a:latin typeface="Calibri" panose="020F0502020204030204" pitchFamily="34" charset="0"/>
                <a:ea typeface="Aptos" panose="020B0004020202020204" pitchFamily="34" charset="0"/>
                <a:cs typeface="Times New Roman" panose="02020603050405020304" pitchFamily="18" charset="0"/>
              </a:rPr>
              <a:t>  </a:t>
            </a:r>
            <a:br>
              <a:rPr lang="pt-PT" sz="3200" kern="100" dirty="0">
                <a:effectLst/>
                <a:latin typeface="Calibri" panose="020F0502020204030204" pitchFamily="34" charset="0"/>
                <a:ea typeface="Aptos" panose="020B0004020202020204" pitchFamily="34" charset="0"/>
                <a:cs typeface="Times New Roman" panose="02020603050405020304" pitchFamily="18" charset="0"/>
              </a:rPr>
            </a:br>
            <a:endParaRPr lang="en-GB" sz="32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69F6A9E-9E0D-9333-2A59-CB694D66F6A4}"/>
              </a:ext>
            </a:extLst>
          </p:cNvPr>
          <p:cNvSpPr txBox="1"/>
          <p:nvPr/>
        </p:nvSpPr>
        <p:spPr>
          <a:xfrm>
            <a:off x="1587355" y="669851"/>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7" name="TextBox 6">
            <a:extLst>
              <a:ext uri="{FF2B5EF4-FFF2-40B4-BE49-F238E27FC236}">
                <a16:creationId xmlns:a16="http://schemas.microsoft.com/office/drawing/2014/main" id="{B1609D44-86E2-B150-AAE8-86FBCC722793}"/>
              </a:ext>
            </a:extLst>
          </p:cNvPr>
          <p:cNvSpPr txBox="1"/>
          <p:nvPr/>
        </p:nvSpPr>
        <p:spPr>
          <a:xfrm>
            <a:off x="1707659" y="1659285"/>
            <a:ext cx="8776677" cy="3539430"/>
          </a:xfrm>
          <a:prstGeom prst="rect">
            <a:avLst/>
          </a:prstGeom>
          <a:noFill/>
        </p:spPr>
        <p:txBody>
          <a:bodyPr wrap="square">
            <a:spAutoFit/>
          </a:bodyPr>
          <a:lstStyle/>
          <a:p>
            <a:r>
              <a:rPr kumimoji="0" lang="pt-PT" sz="32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The evidence suggests that investing in the development of high-quality 1-1 meetings is likely to be highly cost-effective on many levels. Rogelberg (p. xiv) claims that when organizations make 1:1 meetings </a:t>
            </a:r>
            <a:r>
              <a:rPr kumimoji="0" lang="pt-PT" sz="3200" b="0" i="0" u="none" strike="noStrike" kern="100" cap="none" spc="0" normalizeH="0" baseline="0" noProof="0" dirty="0">
                <a:ln w="0"/>
                <a:solidFill>
                  <a:srgbClr val="00B0F0"/>
                </a:solidFill>
                <a:effectLst/>
                <a:uLnTx/>
                <a:uFillTx/>
                <a:latin typeface="Calibri" panose="020F0502020204030204" pitchFamily="34" charset="0"/>
                <a:ea typeface="Aptos" panose="020B0004020202020204" pitchFamily="34" charset="0"/>
                <a:cs typeface="Times New Roman" panose="02020603050405020304" pitchFamily="18" charset="0"/>
              </a:rPr>
              <a:t>“the pillar of their leadership they can radically change their cultures and productivity as a whole”.</a:t>
            </a:r>
            <a:endParaRPr lang="en-US" sz="3200" dirty="0"/>
          </a:p>
        </p:txBody>
      </p:sp>
    </p:spTree>
    <p:extLst>
      <p:ext uri="{BB962C8B-B14F-4D97-AF65-F5344CB8AC3E}">
        <p14:creationId xmlns:p14="http://schemas.microsoft.com/office/powerpoint/2010/main" val="915670101"/>
      </p:ext>
    </p:extLst>
  </p:cSld>
  <p:clrMapOvr>
    <a:overrideClrMapping bg1="dk1" tx1="lt1" bg2="dk2" tx2="lt2" accent1="accent1" accent2="accent2" accent3="accent3" accent4="accent4" accent5="accent5" accent6="accent6" hlink="hlink" folHlink="folHlink"/>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8863E-5F8A-D270-A0EA-6117EB2C9A0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AF9456-4780-7115-7F11-0B406C1DE826}"/>
              </a:ext>
            </a:extLst>
          </p:cNvPr>
          <p:cNvSpPr>
            <a:spLocks noGrp="1"/>
          </p:cNvSpPr>
          <p:nvPr>
            <p:ph type="title"/>
          </p:nvPr>
        </p:nvSpPr>
        <p:spPr>
          <a:xfrm>
            <a:off x="690132" y="1821873"/>
            <a:ext cx="10811735" cy="3969329"/>
          </a:xfrm>
          <a:noFill/>
          <a:ln w="38100">
            <a:solidFill>
              <a:schemeClr val="tx1"/>
            </a:solidFill>
          </a:ln>
        </p:spPr>
        <p:txBody>
          <a:bodyPr>
            <a:noAutofit/>
          </a:bodyPr>
          <a:lstStyle/>
          <a:p>
            <a:pPr>
              <a:lnSpc>
                <a:spcPct val="107000"/>
              </a:lnSpc>
              <a:spcAft>
                <a:spcPts val="800"/>
              </a:spcAft>
            </a:pPr>
            <a:r>
              <a:rPr lang="pt-PT" sz="2400" kern="100" dirty="0">
                <a:effectLst/>
                <a:latin typeface="Calibri" panose="020F0502020204030204" pitchFamily="34" charset="0"/>
                <a:ea typeface="Aptos" panose="020B0004020202020204" pitchFamily="34" charset="0"/>
                <a:cs typeface="Times New Roman" panose="02020603050405020304" pitchFamily="18" charset="0"/>
              </a:rPr>
              <a:t>It is recognized that the nature of these meetings will vary according to circumstances and context. However, the key principles are largely relevant across all industries. A useful guide for working out how often you should have a 1-1 meeting is to consider,</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1.</a:t>
            </a:r>
            <a:r>
              <a:rPr lang="en-US"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The complexity of the work involved</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2.</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The emotional and relational content of the work</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3.</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The risks involved and the consequences if the work is not carried out well</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4. </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How experienced is the worker</a:t>
            </a:r>
            <a:br>
              <a:rPr lang="pt-PT" sz="2400" kern="100" dirty="0">
                <a:effectLst/>
                <a:latin typeface="Calibri" panose="020F0502020204030204" pitchFamily="34" charset="0"/>
                <a:ea typeface="Aptos" panose="020B0004020202020204" pitchFamily="34" charset="0"/>
                <a:cs typeface="Times New Roman" panose="02020603050405020304" pitchFamily="18" charset="0"/>
              </a:rPr>
            </a:br>
            <a:r>
              <a:rPr lang="pt-PT"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pt-PT" sz="2400" kern="100" dirty="0">
                <a:effectLst/>
                <a:latin typeface="Calibri" panose="020F0502020204030204" pitchFamily="34" charset="0"/>
                <a:ea typeface="Aptos" panose="020B0004020202020204" pitchFamily="34" charset="0"/>
                <a:cs typeface="Times New Roman" panose="02020603050405020304" pitchFamily="18" charset="0"/>
              </a:rPr>
            </a:br>
            <a:r>
              <a:rPr lang="pt-PT" sz="2400" dirty="0">
                <a:effectLst/>
                <a:latin typeface="Calibri" panose="020F0502020204030204" pitchFamily="34" charset="0"/>
                <a:ea typeface="Aptos" panose="020B0004020202020204" pitchFamily="34" charset="0"/>
              </a:rPr>
              <a:t>As a rule of thumb, the higher the work scores in these factors, the more time for connecting, processing, and thinking will be necessary. </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0B60F7E-A4CA-637D-83E7-16055888E616}"/>
              </a:ext>
            </a:extLst>
          </p:cNvPr>
          <p:cNvSpPr txBox="1"/>
          <p:nvPr/>
        </p:nvSpPr>
        <p:spPr>
          <a:xfrm>
            <a:off x="1587355" y="658888"/>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933623768"/>
      </p:ext>
    </p:extLst>
  </p:cSld>
  <p:clrMapOvr>
    <a:overrideClrMapping bg1="dk1" tx1="lt1" bg2="dk2" tx2="lt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B62A7-C173-AF09-20FA-04884D51FC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CA8B73-4DF1-DC3F-BDDA-7FADD3746C1C}"/>
              </a:ext>
            </a:extLst>
          </p:cNvPr>
          <p:cNvSpPr>
            <a:spLocks noGrp="1"/>
          </p:cNvSpPr>
          <p:nvPr>
            <p:ph type="title"/>
          </p:nvPr>
        </p:nvSpPr>
        <p:spPr>
          <a:xfrm>
            <a:off x="690129" y="1568931"/>
            <a:ext cx="10811735" cy="3956545"/>
          </a:xfrm>
          <a:noFill/>
          <a:ln w="38100">
            <a:solidFill>
              <a:schemeClr val="tx1"/>
            </a:solidFill>
          </a:ln>
        </p:spPr>
        <p:txBody>
          <a:bodyPr>
            <a:noAutofit/>
          </a:bodyPr>
          <a:lstStyle/>
          <a:p>
            <a:pPr>
              <a:lnSpc>
                <a:spcPct val="107000"/>
              </a:lnSpc>
              <a:spcAft>
                <a:spcPts val="800"/>
              </a:spcAft>
            </a:pP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It may be difficult to know where to start, so it may be helpful to begin with some reflective questions and analysis of the present situation.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GB" sz="1000" b="1"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1)</a:t>
            </a:r>
            <a:r>
              <a:rPr lang="en-GB" sz="2800" kern="0" dirty="0">
                <a:effectLst/>
                <a:latin typeface="Calibri" panose="020F0502020204030204" pitchFamily="34" charset="0"/>
                <a:ea typeface="Calibri" panose="020F0502020204030204" pitchFamily="34" charset="0"/>
                <a:cs typeface="Times New Roman" panose="02020603050405020304" pitchFamily="18" charset="0"/>
              </a:rPr>
              <a:t> Is the purpose of 1-1 meetings clear, and how often do you have them?</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2)</a:t>
            </a:r>
            <a:r>
              <a:rPr lang="en-GB" sz="2800"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GB" sz="2800" kern="0" dirty="0">
                <a:effectLst/>
                <a:latin typeface="Calibri" panose="020F0502020204030204" pitchFamily="34" charset="0"/>
                <a:ea typeface="Calibri" panose="020F0502020204030204" pitchFamily="34" charset="0"/>
                <a:cs typeface="Times New Roman" panose="02020603050405020304" pitchFamily="18" charset="0"/>
              </a:rPr>
              <a:t>How well do the meetings work – from both sides – do they feel helpful, useful, and productive?</a:t>
            </a:r>
            <a:br>
              <a:rPr lang="en-GB" sz="2800" kern="0" dirty="0">
                <a:effectLst/>
                <a:latin typeface="Calibri" panose="020F0502020204030204" pitchFamily="34" charset="0"/>
                <a:ea typeface="Calibri" panose="020F0502020204030204" pitchFamily="34" charset="0"/>
                <a:cs typeface="Times New Roman" panose="02020603050405020304" pitchFamily="18" charset="0"/>
              </a:rPr>
            </a:b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5E3AF04-4C4F-68D5-1B66-FFB6CF4C0ABF}"/>
              </a:ext>
            </a:extLst>
          </p:cNvPr>
          <p:cNvSpPr txBox="1"/>
          <p:nvPr/>
        </p:nvSpPr>
        <p:spPr>
          <a:xfrm>
            <a:off x="1587352" y="584507"/>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764652761"/>
      </p:ext>
    </p:extLst>
  </p:cSld>
  <p:clrMapOvr>
    <a:overrideClrMapping bg1="dk1" tx1="lt1" bg2="dk2" tx2="lt2" accent1="accent1" accent2="accent2" accent3="accent3" accent4="accent4" accent5="accent5" accent6="accent6" hlink="hlink" folHlink="folHlink"/>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BFF1D-5D92-71EB-C815-99E105F54F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38B2F8-3507-41C6-A549-4E1CE7CCCB5C}"/>
              </a:ext>
            </a:extLst>
          </p:cNvPr>
          <p:cNvSpPr>
            <a:spLocks noGrp="1"/>
          </p:cNvSpPr>
          <p:nvPr>
            <p:ph type="title"/>
          </p:nvPr>
        </p:nvSpPr>
        <p:spPr>
          <a:xfrm>
            <a:off x="690129" y="1359878"/>
            <a:ext cx="10811735" cy="4337538"/>
          </a:xfrm>
          <a:noFill/>
          <a:ln w="38100">
            <a:solidFill>
              <a:schemeClr val="tx1"/>
            </a:solidFill>
          </a:ln>
        </p:spPr>
        <p:txBody>
          <a:bodyPr>
            <a:noAutofit/>
          </a:bodyPr>
          <a:lstStyle/>
          <a:p>
            <a:pPr>
              <a:lnSpc>
                <a:spcPct val="107000"/>
              </a:lnSpc>
              <a:spcAft>
                <a:spcPts val="800"/>
              </a:spcAft>
            </a:pP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3) </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Do the lead people who carry out the meetings feel clear that they have the knowledge and skills to be effective in the task? Especially, on how to help people with their professional and personal development. </a:t>
            </a:r>
            <a:br>
              <a:rPr kumimoji="0" lang="en-US" sz="28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0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 </a:t>
            </a:r>
            <a:b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4)</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What is the level of engagement like for individuals and the organization as a whole?</a:t>
            </a:r>
            <a:b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8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5)</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Are there signs that people are developing well? </a:t>
            </a:r>
            <a:b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8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6)</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Do people have a development plan to which they are committed?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C4EA906-6526-E2AF-EF74-7962804981D2}"/>
              </a:ext>
            </a:extLst>
          </p:cNvPr>
          <p:cNvSpPr txBox="1"/>
          <p:nvPr/>
        </p:nvSpPr>
        <p:spPr>
          <a:xfrm>
            <a:off x="1587354" y="326599"/>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23058524"/>
      </p:ext>
    </p:extLst>
  </p:cSld>
  <p:clrMapOvr>
    <a:overrideClrMapping bg1="dk1" tx1="lt1" bg2="dk2" tx2="lt2" accent1="accent1" accent2="accent2" accent3="accent3" accent4="accent4" accent5="accent5" accent6="accent6" hlink="hlink" folHlink="folHlink"/>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4514B-3100-476A-E831-6A494E69F7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F1329A-8DDE-C59B-99DA-8D9DEE04118F}"/>
              </a:ext>
            </a:extLst>
          </p:cNvPr>
          <p:cNvSpPr>
            <a:spLocks noGrp="1"/>
          </p:cNvSpPr>
          <p:nvPr>
            <p:ph type="title"/>
          </p:nvPr>
        </p:nvSpPr>
        <p:spPr>
          <a:xfrm>
            <a:off x="690129" y="1350101"/>
            <a:ext cx="10811735" cy="4821382"/>
          </a:xfrm>
          <a:noFill/>
          <a:ln w="38100">
            <a:solidFill>
              <a:schemeClr val="tx1"/>
            </a:solidFill>
          </a:ln>
        </p:spPr>
        <p:txBody>
          <a:bodyPr>
            <a:noAutofit/>
          </a:bodyPr>
          <a:lstStyle/>
          <a:p>
            <a:pPr>
              <a:lnSpc>
                <a:spcPct val="107000"/>
              </a:lnSpc>
              <a:spcAft>
                <a:spcPts val="800"/>
              </a:spcAft>
            </a:pPr>
            <a:b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7)</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Are there signs of disengagement, poor performance, high turnover, and sickness rates?</a:t>
            </a:r>
            <a:r>
              <a:rPr kumimoji="0" lang="en-GB" sz="2800" b="1"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GB" sz="2800" b="1"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1000" b="1"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8)</a:t>
            </a:r>
            <a: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If you feel that your meeting processes you could review everything, including how 1-1 meetings fit with other types of meetings, such as, team meetings and reflective spaces. You could include the whole workforce in the review by carrying out a survey.</a:t>
            </a:r>
            <a:br>
              <a:rPr kumimoji="0" lang="en-GB"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GB" sz="28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2800" b="1"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9)</a:t>
            </a:r>
            <a:r>
              <a:rPr kumimoji="0" lang="en-GB" sz="2800" b="0" i="0" u="none" strike="noStrike" kern="0" cap="none" spc="0" normalizeH="0" baseline="0" noProof="0" dirty="0">
                <a:ln w="0"/>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GB" sz="2800" b="0" i="0" u="none" strike="noStrike" kern="0" cap="none" spc="0" normalizeH="0" baseline="0" noProof="0" dirty="0">
                <a:ln w="0"/>
                <a:solidFill>
                  <a:prstClr val="white">
                    <a:lumMod val="9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If you decide to make a change you can then plan and consider how the change will be supported. For example, will there need to be any training on how to implement effective 1-1 meetings. </a:t>
            </a:r>
            <a:br>
              <a:rPr kumimoji="0" lang="en-GB" sz="2800" b="0" i="0" u="none" strike="noStrike" kern="0" cap="none" spc="0" normalizeH="0" baseline="0" noProof="0" dirty="0">
                <a:ln w="0"/>
                <a:solidFill>
                  <a:prstClr val="white">
                    <a:lumMod val="95000"/>
                  </a:prstClr>
                </a:solidFill>
                <a:effectLst/>
                <a:uLnTx/>
                <a:uFillTx/>
                <a:latin typeface="Calibri" panose="020F0502020204030204" pitchFamily="34" charset="0"/>
                <a:ea typeface="Calibri" panose="020F0502020204030204" pitchFamily="34" charset="0"/>
                <a:cs typeface="Times New Roman" panose="02020603050405020304" pitchFamily="18" charset="0"/>
              </a:rPr>
            </a:b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143CA0C-3851-3237-85E7-FD9959EE1218}"/>
              </a:ext>
            </a:extLst>
          </p:cNvPr>
          <p:cNvSpPr txBox="1"/>
          <p:nvPr/>
        </p:nvSpPr>
        <p:spPr>
          <a:xfrm>
            <a:off x="1587354" y="326599"/>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3847183272"/>
      </p:ext>
    </p:extLst>
  </p:cSld>
  <p:clrMapOvr>
    <a:overrideClrMapping bg1="dk1" tx1="lt1" bg2="dk2" tx2="lt2" accent1="accent1" accent2="accent2" accent3="accent3" accent4="accent4" accent5="accent5" accent6="accent6" hlink="hlink" folHlink="folHlink"/>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6ACD2-B297-B5F7-C7B6-CDDF997B2D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9D87F8D-23DD-DD5A-21BA-70C9EE724A11}"/>
              </a:ext>
            </a:extLst>
          </p:cNvPr>
          <p:cNvSpPr>
            <a:spLocks noGrp="1"/>
          </p:cNvSpPr>
          <p:nvPr>
            <p:ph type="title"/>
          </p:nvPr>
        </p:nvSpPr>
        <p:spPr>
          <a:xfrm>
            <a:off x="690129" y="1920624"/>
            <a:ext cx="10811735" cy="2346576"/>
          </a:xfrm>
          <a:noFill/>
          <a:ln w="38100">
            <a:solidFill>
              <a:schemeClr val="tx1"/>
            </a:solidFill>
          </a:ln>
        </p:spPr>
        <p:txBody>
          <a:bodyPr>
            <a:noAutofit/>
          </a:bodyPr>
          <a:lstStyle/>
          <a:p>
            <a:pPr>
              <a:lnSpc>
                <a:spcPct val="107000"/>
              </a:lnSpc>
              <a:spcAft>
                <a:spcPts val="800"/>
              </a:spcAft>
            </a:pPr>
            <a:b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10) </a:t>
            </a:r>
            <a:r>
              <a:rPr lang="en-GB" sz="2800" kern="0" dirty="0">
                <a:solidFill>
                  <a:schemeClr val="tx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It will be helpful to clarify the outcomes you desire to see from the meeting process. These outcomes can be performance and development based. </a:t>
            </a:r>
            <a:br>
              <a:rPr lang="en-GB" sz="2800" kern="0" dirty="0">
                <a:solidFill>
                  <a:schemeClr val="tx1">
                    <a:lumMod val="95000"/>
                  </a:schemeClr>
                </a:solidFill>
                <a:effectLst/>
                <a:latin typeface="Calibri" panose="020F0502020204030204" pitchFamily="34" charset="0"/>
                <a:ea typeface="Calibri" panose="020F0502020204030204" pitchFamily="34" charset="0"/>
                <a:cs typeface="Times New Roman" panose="02020603050405020304" pitchFamily="18" charset="0"/>
              </a:rPr>
            </a:br>
            <a:r>
              <a:rPr lang="en-GB" sz="800" kern="0" dirty="0">
                <a:solidFill>
                  <a:schemeClr val="tx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 </a:t>
            </a:r>
            <a:br>
              <a:rPr lang="en-US" sz="2800" kern="1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br>
            <a:r>
              <a:rPr lang="en-GB" sz="2800" b="1" kern="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11) </a:t>
            </a:r>
            <a:r>
              <a:rPr lang="en-GB" sz="2800" kern="0" dirty="0">
                <a:solidFill>
                  <a:schemeClr val="tx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How will you know whether the process is working well or not?</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endParaRPr lang="en-GB" sz="28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DD0ADDD-410B-2996-1665-A730A09C0AA7}"/>
              </a:ext>
            </a:extLst>
          </p:cNvPr>
          <p:cNvSpPr txBox="1"/>
          <p:nvPr/>
        </p:nvSpPr>
        <p:spPr>
          <a:xfrm>
            <a:off x="1587352" y="779891"/>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REFLECTIVE QUESTIONS &amp; CONCLUSIONS</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919779194"/>
      </p:ext>
    </p:extLst>
  </p:cSld>
  <p:clrMapOvr>
    <a:overrideClrMapping bg1="dk1" tx1="lt1" bg2="dk2" tx2="lt2" accent1="accent1" accent2="accent2" accent3="accent3" accent4="accent4" accent5="accent5" accent6="accent6" hlink="hlink" folHlink="folHlink"/>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35FEF21F-E02C-4FC0-299B-D59DCDB6035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2092FB-E667-F687-AEFC-DC664CF6C619}"/>
              </a:ext>
            </a:extLst>
          </p:cNvPr>
          <p:cNvSpPr txBox="1"/>
          <p:nvPr/>
        </p:nvSpPr>
        <p:spPr>
          <a:xfrm>
            <a:off x="1587356" y="651072"/>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Dr. Steven G. Rogelberg Brief Biography</a:t>
            </a:r>
          </a:p>
        </p:txBody>
      </p:sp>
    </p:spTree>
    <p:extLst>
      <p:ext uri="{BB962C8B-B14F-4D97-AF65-F5344CB8AC3E}">
        <p14:creationId xmlns:p14="http://schemas.microsoft.com/office/powerpoint/2010/main" val="3688633417"/>
      </p:ext>
    </p:extLst>
  </p:cSld>
  <p:clrMapOvr>
    <a:overrideClrMapping bg1="dk1" tx1="lt1" bg2="dk2" tx2="lt2" accent1="accent1" accent2="accent2" accent3="accent3" accent4="accent4" accent5="accent5" accent6="accent6" hlink="hlink" folHlink="folHlink"/>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16E92-AD98-B80C-F7C9-4BD6F59299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E85CE5-336A-20D0-7C82-3CCB92CD6474}"/>
              </a:ext>
            </a:extLst>
          </p:cNvPr>
          <p:cNvSpPr>
            <a:spLocks noGrp="1"/>
          </p:cNvSpPr>
          <p:nvPr>
            <p:ph type="title"/>
          </p:nvPr>
        </p:nvSpPr>
        <p:spPr>
          <a:xfrm>
            <a:off x="4300714" y="896251"/>
            <a:ext cx="7430865" cy="5065495"/>
          </a:xfrm>
          <a:noFill/>
          <a:ln w="38100">
            <a:solidFill>
              <a:schemeClr val="tx1"/>
            </a:solidFill>
          </a:ln>
        </p:spPr>
        <p:txBody>
          <a:bodyPr>
            <a:noAutofit/>
          </a:bodyPr>
          <a:lstStyle/>
          <a:p>
            <a:pPr>
              <a:lnSpc>
                <a:spcPct val="107000"/>
              </a:lnSpc>
              <a:spcAft>
                <a:spcPts val="800"/>
              </a:spcAft>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Steven G. Rogelberg is a professor of Organizational Science, Management, and Psychology and the founding Director of Organizational Science at UNC, Charlotte. He has over 100 publications addressing issues such as team effectiveness, leadership, engagement, health and employee well-being, meetings at work, and organizational research methods. He is the editor of the Journal of Business and Psychology. Dr. Rogelberg has received over $2,500,000 of external grant funding, including from the National Science Foundation.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For a full wiki biography click here. </a:t>
            </a:r>
            <a: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https://en.wikipedia.org/wiki/Steven_Rogelberg</a:t>
            </a: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1A81BABA-D167-4EFF-CAE3-5A9224C35161}"/>
              </a:ext>
            </a:extLst>
          </p:cNvPr>
          <p:cNvPicPr>
            <a:picLocks noChangeAspect="1"/>
          </p:cNvPicPr>
          <p:nvPr/>
        </p:nvPicPr>
        <p:blipFill>
          <a:blip r:embed="rId4"/>
          <a:stretch>
            <a:fillRect/>
          </a:stretch>
        </p:blipFill>
        <p:spPr>
          <a:xfrm>
            <a:off x="391692" y="1252120"/>
            <a:ext cx="3550096" cy="4353760"/>
          </a:xfrm>
          <a:prstGeom prst="rect">
            <a:avLst/>
          </a:prstGeom>
          <a:ln w="19050">
            <a:solidFill>
              <a:schemeClr val="tx1"/>
            </a:solidFill>
          </a:ln>
        </p:spPr>
      </p:pic>
    </p:spTree>
    <p:extLst>
      <p:ext uri="{BB962C8B-B14F-4D97-AF65-F5344CB8AC3E}">
        <p14:creationId xmlns:p14="http://schemas.microsoft.com/office/powerpoint/2010/main" val="329465294"/>
      </p:ext>
    </p:extLst>
  </p:cSld>
  <p:clrMapOvr>
    <a:overrideClrMapping bg1="dk1" tx1="lt1" bg2="dk2" tx2="lt2" accent1="accent1" accent2="accent2" accent3="accent3" accent4="accent4" accent5="accent5" accent6="accent6" hlink="hlink" folHlink="folHlink"/>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50000"/>
                    </a14:imgEffect>
                  </a14:imgLayer>
                </a14:imgProps>
              </a:ext>
            </a:extLst>
          </a:blip>
          <a:srcRect/>
          <a:stretch>
            <a:fillRect l="-4000" r="-4000"/>
          </a:stretch>
        </a:blipFill>
        <a:effectLst/>
      </p:bgPr>
    </p:bg>
    <p:spTree>
      <p:nvGrpSpPr>
        <p:cNvPr id="1" name="">
          <a:extLst>
            <a:ext uri="{FF2B5EF4-FFF2-40B4-BE49-F238E27FC236}">
              <a16:creationId xmlns:a16="http://schemas.microsoft.com/office/drawing/2014/main" id="{80D75FE5-4442-1428-E259-D7954FBC3F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EA92EC-DAE7-B468-51DC-FB7B80CAFA1A}"/>
              </a:ext>
            </a:extLst>
          </p:cNvPr>
          <p:cNvSpPr txBox="1"/>
          <p:nvPr/>
        </p:nvSpPr>
        <p:spPr>
          <a:xfrm>
            <a:off x="1587356" y="630290"/>
            <a:ext cx="9017287" cy="646331"/>
          </a:xfrm>
          <a:prstGeom prst="rect">
            <a:avLst/>
          </a:prstGeom>
          <a:solidFill>
            <a:schemeClr val="bg1">
              <a:alpha val="89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REFERENCES AND BIBLIOGRAPHY</a:t>
            </a:r>
          </a:p>
        </p:txBody>
      </p:sp>
    </p:spTree>
    <p:extLst>
      <p:ext uri="{BB962C8B-B14F-4D97-AF65-F5344CB8AC3E}">
        <p14:creationId xmlns:p14="http://schemas.microsoft.com/office/powerpoint/2010/main" val="2698551972"/>
      </p:ext>
    </p:extLst>
  </p:cSld>
  <p:clrMapOvr>
    <a:overrideClrMapping bg1="dk1" tx1="lt1" bg2="dk2" tx2="lt2" accent1="accent1" accent2="accent2" accent3="accent3" accent4="accent4" accent5="accent5" accent6="accent6" hlink="hlink" folHlink="folHlink"/>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F4E13-E326-6F00-F65A-828646A4CA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58CBF2-AA20-8B06-7D3D-64EC9C337DE8}"/>
              </a:ext>
            </a:extLst>
          </p:cNvPr>
          <p:cNvSpPr>
            <a:spLocks noGrp="1"/>
          </p:cNvSpPr>
          <p:nvPr>
            <p:ph type="title"/>
          </p:nvPr>
        </p:nvSpPr>
        <p:spPr>
          <a:xfrm>
            <a:off x="690132" y="1156856"/>
            <a:ext cx="10811735" cy="5049980"/>
          </a:xfrm>
          <a:noFill/>
          <a:ln w="38100">
            <a:solidFill>
              <a:schemeClr val="tx1"/>
            </a:solidFill>
          </a:ln>
        </p:spPr>
        <p:txBody>
          <a:bodyPr>
            <a:noAutofit/>
          </a:bodyPr>
          <a:lstStyle/>
          <a:p>
            <a:pPr>
              <a:lnSpc>
                <a:spcPct val="107000"/>
              </a:lnSpc>
              <a:spcAft>
                <a:spcPts val="800"/>
              </a:spcAft>
            </a:pPr>
            <a:br>
              <a:rPr lang="pt-PT" sz="2400" kern="100" dirty="0">
                <a:effectLst/>
                <a:latin typeface="Calibri" panose="020F0502020204030204" pitchFamily="34" charset="0"/>
                <a:ea typeface="Aptos" panose="020B0004020202020204" pitchFamily="34" charset="0"/>
                <a:cs typeface="Times New Roman" panose="02020603050405020304" pitchFamily="18" charset="0"/>
              </a:rPr>
            </a:br>
            <a:r>
              <a:rPr lang="pt-PT" sz="2400" kern="100" dirty="0">
                <a:effectLst/>
                <a:latin typeface="Calibri" panose="020F0502020204030204" pitchFamily="34" charset="0"/>
                <a:ea typeface="Aptos" panose="020B0004020202020204" pitchFamily="34" charset="0"/>
                <a:cs typeface="Times New Roman" panose="02020603050405020304" pitchFamily="18" charset="0"/>
              </a:rPr>
              <a:t>Alderfer, C. P. (1972) </a:t>
            </a:r>
            <a:r>
              <a:rPr lang="pt-PT" sz="2400" i="1" kern="100" dirty="0">
                <a:effectLst/>
                <a:latin typeface="Calibri" panose="020F0502020204030204" pitchFamily="34" charset="0"/>
                <a:ea typeface="Aptos" panose="020B0004020202020204" pitchFamily="34" charset="0"/>
                <a:cs typeface="Times New Roman" panose="02020603050405020304" pitchFamily="18" charset="0"/>
              </a:rPr>
              <a:t>Human Needs in Organizational Settings</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 New York: Free Press of Glencoe</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1000" b="1"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Argyris, C. (1985)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Strategy, Change, and Defensive Routines</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Boston: Pitman</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Argyris, C. (1991) Teaching Smart People How to Learn, in,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Harvard Business Review,</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May-June 1991, </a:t>
            </a:r>
            <a:r>
              <a:rPr lang="en-GB" sz="2400" u="sng" kern="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https://hbr.org/1991/05/teaching-smart-people-how-to-learn</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u="none" strike="noStrike" kern="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Bregman, P. (2016) The Right Way to Hold People Accountable, in,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Harvard Business Review, </a:t>
            </a:r>
            <a: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4"/>
              </a:rPr>
              <a:t>https://hbr.org/2016/01/the-right-way-to-hold-people-accountable</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100" dirty="0">
                <a:effectLst/>
                <a:latin typeface="Calibri" panose="020F0502020204030204" pitchFamily="34" charset="0"/>
                <a:ea typeface="Aptos" panose="020B0004020202020204" pitchFamily="34" charset="0"/>
                <a:cs typeface="Times New Roman" panose="02020603050405020304" pitchFamily="18" charset="0"/>
              </a:rPr>
              <a:t> </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r>
              <a:rPr kumimoji="0" lang="en-GB" sz="24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Brown, B. (2018) Clear is Kind. Unclear is Unkind. </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sng" strike="noStrike" kern="100" cap="none" spc="0" normalizeH="0" baseline="0" noProof="0" dirty="0">
                <a:ln w="0"/>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5"/>
              </a:rPr>
              <a:t>https://brenebrown.com/articles/2018/10/15/clear-is-kind-unclear-is-unkind/</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6EBC33D-9025-CE9F-5CD3-F9E48C7E8914}"/>
              </a:ext>
            </a:extLst>
          </p:cNvPr>
          <p:cNvSpPr txBox="1"/>
          <p:nvPr/>
        </p:nvSpPr>
        <p:spPr>
          <a:xfrm>
            <a:off x="1587356" y="290854"/>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REFERENCES &amp; BIBLIOGRAPHY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802058574"/>
      </p:ext>
    </p:extLst>
  </p:cSld>
  <p:clrMapOvr>
    <a:overrideClrMapping bg1="dk1" tx1="lt1" bg2="dk2" tx2="lt2" accent1="accent1" accent2="accent2" accent3="accent3" accent4="accent4" accent5="accent5" accent6="accent6" hlink="hlink" folHlink="folHlink"/>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561BD-36F2-3B3E-52AA-5A266BFB06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99EDF6-E2CE-7D77-1B88-784A17C43AE7}"/>
              </a:ext>
            </a:extLst>
          </p:cNvPr>
          <p:cNvSpPr>
            <a:spLocks noGrp="1"/>
          </p:cNvSpPr>
          <p:nvPr>
            <p:ph type="title"/>
          </p:nvPr>
        </p:nvSpPr>
        <p:spPr>
          <a:xfrm>
            <a:off x="690132" y="1156856"/>
            <a:ext cx="10811735" cy="5049980"/>
          </a:xfrm>
          <a:noFill/>
          <a:ln w="38100">
            <a:solidFill>
              <a:schemeClr val="tx1"/>
            </a:solidFill>
          </a:ln>
        </p:spPr>
        <p:txBody>
          <a:bodyPr>
            <a:noAutofit/>
          </a:bodyPr>
          <a:lstStyle/>
          <a:p>
            <a:pPr>
              <a:lnSpc>
                <a:spcPct val="107000"/>
              </a:lnSpc>
              <a:spcAft>
                <a:spcPts val="800"/>
              </a:spcAft>
            </a:pP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Byham, T. M. and Wellins, R. (2015)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Your First Leadership Job: How Catalyst Leaders Bring out the Best in Others</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 John Wiley &amp; Sons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u="none" strike="noStrike" kern="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Cardona, F. (2003) The Manager's Most Precious Skill: The Capacity to be `Psychologically Present', in,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Organisational &amp; Social Dynamics,</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3(2)</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Delizonna, L. (2017) High Performing Teams Need Psychological Safety. Here’s How to Create it, in,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Harvard Business Review</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sng" strike="noStrike" kern="0" cap="none" spc="0" normalizeH="0" baseline="0" noProof="0" dirty="0">
                <a:ln w="0"/>
                <a:solidFill>
                  <a:srgbClr val="467886"/>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https://hbr.org/2017/08/high-performing-teams-need-psychological-safety-heres-how-to-create-it?utm_medium=social&amp;utm_campaign=hbr&amp;utm_source=LinkedIn&amp;tpcc=orgsocial_edit</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DE263D4-1C1F-8EEB-4505-CCF0A1E78F36}"/>
              </a:ext>
            </a:extLst>
          </p:cNvPr>
          <p:cNvSpPr txBox="1"/>
          <p:nvPr/>
        </p:nvSpPr>
        <p:spPr>
          <a:xfrm>
            <a:off x="1587356" y="290854"/>
            <a:ext cx="9017287" cy="646331"/>
          </a:xfrm>
          <a:prstGeom prst="rect">
            <a:avLst/>
          </a:prstGeom>
          <a:solidFill>
            <a:schemeClr val="bg1">
              <a:alpha val="89000"/>
            </a:schemeClr>
          </a:solidFill>
          <a:ln w="762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REFERENCES &amp; BIBLIOGRAPHY</a:t>
            </a:r>
            <a:endParaRPr kumimoji="0" lang="en-GB" sz="36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733700270"/>
      </p:ext>
    </p:extLst>
  </p:cSld>
  <p:clrMapOvr>
    <a:overrideClrMapping bg1="dk1" tx1="lt1" bg2="dk2" tx2="lt2" accent1="accent1" accent2="accent2" accent3="accent3" accent4="accent4" accent5="accent5" accent6="accent6" hlink="hlink" folHlink="folHlink"/>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BEC24-B2F2-7569-6315-2BFFDDA7A2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3F669B-DF03-3ED9-F20F-73D258D19CDE}"/>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Dweck, C. S. (2016)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Mindset: The New Psychology of Success</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New York: Penguin Random House L.L.C.</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Edmondson, A.C. (2019)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The Fearless Organization: Creating Psychological Safety in the Workplace for Learning, Innovation, and Growth</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Hoboken, New Jersey: John Wiley &amp; Sons</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1000" kern="0" dirty="0">
                <a:effectLst/>
                <a:latin typeface="Calibri" panose="020F0502020204030204" pitchFamily="34" charset="0"/>
                <a:ea typeface="Calibri" panose="020F0502020204030204" pitchFamily="34" charset="0"/>
                <a:cs typeface="Times New Roman" panose="02020603050405020304" pitchFamily="18" charset="0"/>
              </a:rPr>
              <a:t> </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Friedman, E.H. (1999) </a:t>
            </a:r>
            <a:r>
              <a:rPr kumimoji="0" lang="en-US"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 Failure of Nerve: Leadership in the Age of the Quick Fix</a:t>
            </a: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New York: Church Publishing, Inc.</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0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Friedman, E.H. (2007) </a:t>
            </a:r>
            <a:r>
              <a:rPr kumimoji="0" lang="en-US"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 Failure of Nerve: Leadership in the Age of the Quick Fix: 10</a:t>
            </a:r>
            <a:r>
              <a:rPr kumimoji="0" lang="en-US" sz="2400" b="0" i="1" u="none" strike="noStrike" kern="0" cap="none" spc="0" normalizeH="0" baseline="3000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a:t>
            </a:r>
            <a:r>
              <a:rPr kumimoji="0" lang="en-US"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Anniversary Revised Edition</a:t>
            </a: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New York: Seabury Books</a:t>
            </a:r>
            <a:b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10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Gallup Report (2024) </a:t>
            </a:r>
            <a:r>
              <a:rPr kumimoji="0" lang="en-US"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State of the Global Workplace: The Voice of the World’s Employees, </a:t>
            </a: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Gallup Inc., </a:t>
            </a:r>
            <a:r>
              <a:rPr kumimoji="0" lang="en-US" sz="2400" b="0" i="0" u="sng" strike="noStrike" kern="0" cap="none" spc="0" normalizeH="0" baseline="0" noProof="0" dirty="0">
                <a:ln w="0"/>
                <a:solidFill>
                  <a:srgbClr val="467886"/>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https://www.gallup.com/workplace/349484/state-of-the-global-workplace.aspx</a:t>
            </a:r>
            <a:b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u="none" strike="noStrike" kern="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8021619"/>
      </p:ext>
    </p:extLst>
  </p:cSld>
  <p:clrMapOvr>
    <a:overrideClrMapping bg1="dk1" tx1="lt1" bg2="dk2" tx2="lt2" accent1="accent1" accent2="accent2" accent3="accent3" accent4="accent4" accent5="accent5" accent6="accent6" hlink="hlink" folHlink="folHlink"/>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C579D-CCCC-7193-9E0D-31EBF56C42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B567E0-251D-D0C0-D435-F73776EB0440}"/>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r>
              <a:rPr lang="en-US" sz="24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0" dirty="0">
                <a:effectLst/>
                <a:latin typeface="Calibri" panose="020F0502020204030204" pitchFamily="34" charset="0"/>
                <a:ea typeface="Calibri" panose="020F0502020204030204" pitchFamily="34" charset="0"/>
                <a:cs typeface="Times New Roman" panose="02020603050405020304" pitchFamily="18" charset="0"/>
              </a:rPr>
              <a:t>Gladwell, M. (2008) </a:t>
            </a:r>
            <a:r>
              <a:rPr lang="en-US" sz="2400" i="1" kern="0" dirty="0">
                <a:effectLst/>
                <a:latin typeface="Calibri" panose="020F0502020204030204" pitchFamily="34" charset="0"/>
                <a:ea typeface="Calibri" panose="020F0502020204030204" pitchFamily="34" charset="0"/>
                <a:cs typeface="Times New Roman" panose="02020603050405020304" pitchFamily="18" charset="0"/>
              </a:rPr>
              <a:t>Outliers: The Story of Success</a:t>
            </a:r>
            <a:r>
              <a:rPr lang="en-US" sz="2400" kern="0" dirty="0">
                <a:effectLst/>
                <a:latin typeface="Calibri" panose="020F0502020204030204" pitchFamily="34" charset="0"/>
                <a:ea typeface="Calibri" panose="020F0502020204030204" pitchFamily="34" charset="0"/>
                <a:cs typeface="Times New Roman" panose="02020603050405020304" pitchFamily="18" charset="0"/>
              </a:rPr>
              <a:t>, New York, Boston. London: Little, Brown and Company</a:t>
            </a:r>
            <a:br>
              <a:rPr lang="en-US" sz="2400" kern="0" dirty="0">
                <a:effectLst/>
                <a:latin typeface="Calibri" panose="020F0502020204030204" pitchFamily="34" charset="0"/>
                <a:ea typeface="Calibri" panose="020F0502020204030204" pitchFamily="34" charset="0"/>
                <a:cs typeface="Times New Roman" panose="02020603050405020304" pitchFamily="18" charset="0"/>
              </a:rPr>
            </a:br>
            <a:br>
              <a:rPr lang="en-US" sz="2400" kern="0" dirty="0">
                <a:effectLst/>
                <a:latin typeface="Calibri" panose="020F0502020204030204" pitchFamily="34" charset="0"/>
                <a:ea typeface="Calibri" panose="020F050202020403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Kahn, W.A. (1990) Psychological Conditions of Personal Engagement and Disengagement at Work, in,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Academy of Management Journal, </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1990, Vol. 33, No. 4, 692-724</a:t>
            </a: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Kahn, W. A. (1992) To be Fully There: Psychological Presence at Work, in, Human Relations, 45,  321-350</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Kim, S., Lee, H. and Connerton, T.P. (2020) How Psychological Safety Affects Team Performance: Mediating Role of Efficacy and Learning Behavior, in,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Frontiers in Psychology Journal</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24th July 2020, Seoul, South Korea, </a:t>
            </a:r>
            <a:r>
              <a:rPr kumimoji="0" lang="en-GB" sz="2400" b="0" i="0" u="sng" strike="noStrike" kern="0" cap="none" spc="0" normalizeH="0" baseline="0" noProof="0" dirty="0">
                <a:ln w="0"/>
                <a:solidFill>
                  <a:srgbClr val="467886"/>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https://www.frontiersin.org/articles/10.3389/fpsyg.2020.01581/full</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7868457"/>
      </p:ext>
    </p:extLst>
  </p:cSld>
  <p:clrMapOvr>
    <a:overrideClrMapping bg1="dk1" tx1="lt1" bg2="dk2" tx2="lt2" accent1="accent1" accent2="accent2" accent3="accent3" accent4="accent4" accent5="accent5" accent6="accent6" hlink="hlink" folHlink="folHlink"/>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437DD-FE1E-F1F9-2FB8-7D754DD45A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7E11D8-BEA0-2E76-7B93-AD5A3FF8BFBA}"/>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Liker, J.K. (2004)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The Toyota Way: 14 Management Principles from the World’s Greatest Manufacturer,</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New York, Chicago, San Francisco, Lisbon, London, Madrid, Mexico City, Milan, New Delhi, San Juan, Seoul, Singapore, Sydney, Toronto: McGraw-Hill</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Maccoby, M. (2007)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Narcissistic Leaders: Who Succeeds and Who Fails</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Boston, Massachusetts: Harvard Business School Press</a:t>
            </a: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Maslow, A.H. (1954)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Motivation and Personality, </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New York: Harper &amp; Row</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Maslow, A.H. (1943) A Theory of Human Motivation, in, The Journal of Psychological Review, Vol 50, No. 4, </a:t>
            </a:r>
            <a:r>
              <a:rPr kumimoji="0" lang="en-GB" sz="2400" b="0" i="0" u="sng" strike="noStrike" kern="0" cap="none" spc="0" normalizeH="0" baseline="0" noProof="0" dirty="0">
                <a:ln w="0"/>
                <a:solidFill>
                  <a:srgbClr val="467886"/>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https://www.academia.edu/9415670/A_Theory_of_Human_Motivation_Abraham_H_Maslow_Psychological_Review_Vol_50_No_4_July_1943</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4439364"/>
      </p:ext>
    </p:extLst>
  </p:cSld>
  <p:clrMapOvr>
    <a:overrideClrMapping bg1="dk1" tx1="lt1" bg2="dk2" tx2="lt2" accent1="accent1" accent2="accent2" accent3="accent3" accent4="accent4" accent5="accent5" accent6="accent6" hlink="hlink" folHlink="folHlink"/>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8BE15-8EBC-819B-38AC-D5A16B8C46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E8F2B9-E5A0-BB3D-AAB1-C8740767695F}"/>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Mattinson, J. (1970)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The Reflection Process in Casework Supervision</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Tavistock Institute of Marital Studies</a:t>
            </a: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Menzies Lyth, I. (1979) Staff Support Systems: Task And Anti-Task in Adolescent Institutions (Originally a Paper Read to the Conference of The Association for the Psychiatric Study of Adolescents, July 1974), in, Menzies Lyth, I. (1988)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Containing Anxiety in Institutions: Selected Essays Vol. 1</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London: Free Association Books, </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https://www.johnwhitwell.co.uk/child-care-general-archive/task-and-anti-task-in-adolescent-institutions</a:t>
            </a: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Miller, E.J. (1993) The Healthy Organisation - Creating a Holding Environment: Conditions for Psychological Security, The Tavistock Institute  </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GB" sz="2400" b="0" i="0" u="sng" strike="noStrike" kern="0" cap="none" spc="0" normalizeH="0" baseline="0" noProof="0" dirty="0">
                <a:ln w="0"/>
                <a:solidFill>
                  <a:srgbClr val="467886"/>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rPr>
              <a:t>https://www.johnwhitwell.co.uk/child-care-general-archive/the-healthy-organization-by-eric-miller/</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6243140"/>
      </p:ext>
    </p:extLst>
  </p:cSld>
  <p:clrMapOvr>
    <a:overrideClrMapping bg1="dk1" tx1="lt1" bg2="dk2" tx2="lt2" accent1="accent1" accent2="accent2" accent3="accent3" accent4="accent4" accent5="accent5" accent6="accent6" hlink="hlink" folHlink="folHlink"/>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CA4CC-A0FC-1F80-2AF7-DFB66F2ABEB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480ACB-E5B1-314F-27D5-12C4282F006C}"/>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br>
              <a:rPr lang="en-GB" sz="2400" kern="0" dirty="0">
                <a:effectLst/>
                <a:latin typeface="Calibri" panose="020F0502020204030204" pitchFamily="34" charset="0"/>
                <a:ea typeface="Calibri" panose="020F050202020403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Obholzer, A. (2021)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Workplace Intelligence: Unconscious Forces and How to Manage Them</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 London and New York: Routledge</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O.C. Tanner (2021)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Global Culture Report: Crisis</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 https://www.octanner.com/global-culture-report/2021-crisis</a:t>
            </a:r>
            <a:br>
              <a:rPr lang="en-GB" sz="2400" kern="100" dirty="0">
                <a:effectLst/>
                <a:latin typeface="Calibri" panose="020F050202020403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Olson, J. (2013)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The Slight Edge: Turning Simple Disciplines into Massive Success and Happiness</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Plano, Texas: Success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pt-PT" sz="24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Ralph, N.D. and Iszatt-White, M. (2016) Who Contains the Container? Creating a Holding Environment for Practicing Leaders, @, </a:t>
            </a:r>
            <a:r>
              <a:rPr kumimoji="0" lang="pt-PT" sz="2400" b="0" i="1"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Conference: British Academy of Management, September 2016: Thriving in Turbulent Times</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pt-PT" sz="2400" b="0" i="0" u="sng" strike="noStrike" kern="100" cap="none" spc="0" normalizeH="0" baseline="0" noProof="0" dirty="0">
                <a:ln w="0"/>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3"/>
              </a:rPr>
              <a:t>https://www.researchgate.net/publication/307477422_Who_contains_the_container_Creating_a_holding_environment_for_practicing_leaders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717633"/>
      </p:ext>
    </p:extLst>
  </p:cSld>
  <p:clrMapOvr>
    <a:overrideClrMapping bg1="dk1" tx1="lt1" bg2="dk2" tx2="lt2" accent1="accent1" accent2="accent2" accent3="accent3" accent4="accent4" accent5="accent5" accent6="accent6" hlink="hlink" folHlink="folHlink"/>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9334-9DDD-9BBB-F6AE-F8430C60FC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AC6F0A-A42A-4377-DD2C-5E78E2FD594A}"/>
              </a:ext>
            </a:extLst>
          </p:cNvPr>
          <p:cNvSpPr>
            <a:spLocks noGrp="1"/>
          </p:cNvSpPr>
          <p:nvPr>
            <p:ph type="title"/>
          </p:nvPr>
        </p:nvSpPr>
        <p:spPr>
          <a:xfrm>
            <a:off x="690132" y="394855"/>
            <a:ext cx="10811735" cy="5811981"/>
          </a:xfrm>
          <a:noFill/>
          <a:ln w="38100">
            <a:solidFill>
              <a:schemeClr val="tx1"/>
            </a:solidFill>
          </a:ln>
        </p:spPr>
        <p:txBody>
          <a:bodyPr>
            <a:noAutofit/>
          </a:bodyPr>
          <a:lstStyle/>
          <a:p>
            <a:pPr>
              <a:lnSpc>
                <a:spcPct val="107000"/>
              </a:lnSpc>
              <a:spcAft>
                <a:spcPts val="800"/>
              </a:spcAft>
            </a:pPr>
            <a:r>
              <a:rPr lang="en-GB" sz="2400" kern="0" dirty="0">
                <a:effectLst/>
                <a:latin typeface="Calibri" panose="020F0502020204030204" pitchFamily="34" charset="0"/>
                <a:ea typeface="Calibri" panose="020F0502020204030204" pitchFamily="34" charset="0"/>
                <a:cs typeface="Times New Roman" panose="02020603050405020304" pitchFamily="18" charset="0"/>
              </a:rPr>
              <a:t>Rice, A.K. (1963)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The Enterprise and its Environment</a:t>
            </a:r>
            <a:r>
              <a:rPr lang="en-GB" sz="2400" kern="0" dirty="0">
                <a:effectLst/>
                <a:latin typeface="Calibri" panose="020F0502020204030204" pitchFamily="34" charset="0"/>
                <a:ea typeface="Calibri" panose="020F0502020204030204" pitchFamily="34" charset="0"/>
                <a:cs typeface="Times New Roman" panose="02020603050405020304" pitchFamily="18" charset="0"/>
              </a:rPr>
              <a:t>, London: Tavistock Publications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0" dirty="0">
                <a:effectLst/>
                <a:latin typeface="Calibri" panose="020F0502020204030204" pitchFamily="34" charset="0"/>
                <a:ea typeface="Calibri" panose="020F0502020204030204" pitchFamily="34" charset="0"/>
                <a:cs typeface="Times New Roman" panose="02020603050405020304" pitchFamily="18" charset="0"/>
              </a:rPr>
              <a:t>Risk and Resilience UK - </a:t>
            </a:r>
            <a:r>
              <a:rPr lang="en-GB" sz="2400" i="1" kern="0" dirty="0">
                <a:effectLst/>
                <a:latin typeface="Calibri" panose="020F0502020204030204" pitchFamily="34" charset="0"/>
                <a:ea typeface="Calibri" panose="020F0502020204030204" pitchFamily="34" charset="0"/>
                <a:cs typeface="Times New Roman" panose="02020603050405020304" pitchFamily="18" charset="0"/>
              </a:rPr>
              <a:t>Vicarious Trauma: A Toolkit for Organisations and Individuals</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u="sng" kern="0" dirty="0">
                <a:solidFill>
                  <a:srgbClr val="467886"/>
                </a:solidFill>
                <a:effectLst/>
                <a:latin typeface="Calibri" panose="020F0502020204030204" pitchFamily="34" charset="0"/>
                <a:ea typeface="Calibri" panose="020F0502020204030204" pitchFamily="34" charset="0"/>
                <a:cs typeface="Times New Roman" panose="02020603050405020304" pitchFamily="18" charset="0"/>
                <a:hlinkClick r:id="rId3"/>
              </a:rPr>
              <a:t>www.risk-and-resilience.co.uk</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Rogelberg, S. G. (2024)</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 Glad We Met: The Art and Science of 1:1 Meetings, </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New York: Oxford University Press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en-GB" sz="24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Schön, D. (1983) </a:t>
            </a:r>
            <a:r>
              <a:rPr kumimoji="0" lang="en-GB" sz="2400" b="0" i="1"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The Reflective Practitioner: How Professionals Think in Action</a:t>
            </a:r>
            <a:r>
              <a:rPr kumimoji="0" lang="en-GB" sz="24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London: Temple</a:t>
            </a:r>
            <a:br>
              <a:rPr kumimoji="0" lang="en-US" sz="2400" b="0" i="0" u="none" strike="noStrike" kern="100" cap="none" spc="0" normalizeH="0" baseline="0" noProof="0" dirty="0">
                <a:ln w="0"/>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br>
            <a:b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Senge, P.M. (1990) </a:t>
            </a:r>
            <a:r>
              <a:rPr kumimoji="0" lang="en-GB" sz="2400" b="0" i="1"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The Fifth Discipline: The Art and Practice of the Learning Organization</a:t>
            </a:r>
            <a:r>
              <a:rPr kumimoji="0" lang="en-GB" sz="2400" b="0" i="0" u="none" strike="noStrike" kern="0" cap="none" spc="0" normalizeH="0" baseline="0" noProof="0" dirty="0">
                <a:ln w="0"/>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Currency, Random House</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9518542"/>
      </p:ext>
    </p:extLst>
  </p:cSld>
  <p:clrMapOvr>
    <a:overrideClrMapping bg1="dk1" tx1="lt1" bg2="dk2" tx2="lt2" accent1="accent1" accent2="accent2" accent3="accent3" accent4="accent4" accent5="accent5" accent6="accent6" hlink="hlink" folHlink="folHlink"/>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6E71D-A9DD-6496-9184-13D8C92BFA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2A4ADC-E901-3687-9E54-26A0B5455056}"/>
              </a:ext>
            </a:extLst>
          </p:cNvPr>
          <p:cNvSpPr>
            <a:spLocks noGrp="1"/>
          </p:cNvSpPr>
          <p:nvPr>
            <p:ph type="title"/>
          </p:nvPr>
        </p:nvSpPr>
        <p:spPr>
          <a:xfrm>
            <a:off x="690130" y="609600"/>
            <a:ext cx="10811735" cy="5767753"/>
          </a:xfrm>
          <a:noFill/>
          <a:ln w="38100">
            <a:solidFill>
              <a:schemeClr val="tx1"/>
            </a:solidFill>
          </a:ln>
        </p:spPr>
        <p:txBody>
          <a:bodyPr>
            <a:noAutofit/>
          </a:bodyPr>
          <a:lstStyle/>
          <a:p>
            <a:pPr>
              <a:buNone/>
            </a:pP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b="1"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Thiel, C. E., Bagdasarov, Z., Harkrider, L., Johnson, J. F., and Mumford, M. D. (2012) Leader Ethical Decision-Making in Organizations: Strategies for Sensemaking, in,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Journal of Business Ethics,</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 107(1), 49-64,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https://www.researchgate.net/publication/254426750_Leader_Ethical_Decision-Making_in_Organizations_Strategies_for_Sensemaking</a:t>
            </a:r>
            <a:b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rPr>
            </a:br>
            <a:b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rPr>
            </a:br>
            <a:r>
              <a:rPr lang="en-US" sz="2400" kern="100" dirty="0">
                <a:solidFill>
                  <a:prstClr val="white"/>
                </a:solidFill>
                <a:effectLst/>
                <a:latin typeface="Calibri" panose="020F0502020204030204" pitchFamily="34" charset="0"/>
                <a:ea typeface="Aptos" panose="020B0004020202020204" pitchFamily="34" charset="0"/>
                <a:cs typeface="Times New Roman" panose="02020603050405020304" pitchFamily="18" charset="0"/>
              </a:rPr>
              <a:t>To</a:t>
            </a:r>
            <a:r>
              <a:rPr kumimoji="0" lang="en-US" sz="2400" b="0" strike="noStrike" kern="100" cap="none" spc="0" normalizeH="0" baseline="0" noProof="0" dirty="0" err="1">
                <a:ln w="0"/>
                <a:solidFill>
                  <a:prstClr val="white"/>
                </a:solidFill>
                <a:effectLst/>
                <a:uLnTx/>
                <a:uFillTx/>
                <a:latin typeface="Calibri" panose="020F0502020204030204" pitchFamily="34" charset="0"/>
                <a:ea typeface="Aptos" panose="020B0004020202020204" pitchFamily="34" charset="0"/>
                <a:cs typeface="+mj-cs"/>
              </a:rPr>
              <a:t>mlinson</a:t>
            </a:r>
            <a:r>
              <a:rPr kumimoji="0" lang="en-US" sz="2400" b="0"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 </a:t>
            </a:r>
            <a:r>
              <a:rPr kumimoji="0" lang="en-US" sz="2400" b="0" i="0" u="none" strike="noStrike" kern="100" cap="none" spc="0" normalizeH="0" baseline="0" noProof="0" dirty="0">
                <a:ln w="0"/>
                <a:solidFill>
                  <a:prstClr val="white"/>
                </a:solidFill>
                <a:effectLst/>
                <a:uLnTx/>
                <a:uFillTx/>
                <a:latin typeface="Calibri" panose="020F0502020204030204" pitchFamily="34" charset="0"/>
                <a:ea typeface="Aptos" panose="020B0004020202020204" pitchFamily="34" charset="0"/>
                <a:cs typeface="+mj-cs"/>
              </a:rPr>
              <a:t>P. (2024a) </a:t>
            </a:r>
            <a:r>
              <a:rPr lang="en-US" sz="2400" i="1" kern="100" dirty="0">
                <a:effectLst/>
                <a:latin typeface="Calibri" panose="020F0502020204030204" pitchFamily="34" charset="0"/>
                <a:ea typeface="Aptos" panose="020B0004020202020204" pitchFamily="34" charset="0"/>
              </a:rPr>
              <a:t>1-1 Line Manager-Direct Report Meetings in Complex, Emotional and Relational, High-Risk Work, </a:t>
            </a:r>
            <a:r>
              <a:rPr lang="en-US" sz="2400" u="sng" kern="100" dirty="0">
                <a:solidFill>
                  <a:srgbClr val="467886"/>
                </a:solidFill>
                <a:effectLst/>
                <a:latin typeface="Calibri" panose="020F0502020204030204" pitchFamily="34" charset="0"/>
                <a:ea typeface="Aptos" panose="020B0004020202020204" pitchFamily="34" charset="0"/>
                <a:hlinkClick r:id="rId4"/>
              </a:rPr>
              <a:t>https://www.patricktomlinson.com/1-1-line-manager-direct-report-meetings-in-complex-emotional-and-relational-high-risk-work-patrick-tomlinson-2024/103</a:t>
            </a:r>
            <a:br>
              <a:rPr lang="en-US" sz="2400" kern="100" dirty="0">
                <a:effectLst/>
                <a:latin typeface="Calibri" panose="020F0502020204030204" pitchFamily="34" charset="0"/>
                <a:ea typeface="Aptos" panose="020B0004020202020204" pitchFamily="34" charset="0"/>
              </a:rPr>
            </a:br>
            <a:r>
              <a:rPr lang="en-GB" sz="2400" u="none" strike="noStrike"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Tomlinson, P. (2024b)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Effective Workplace Meetings: Task, Leadership, Dynamics, and Culture</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5"/>
              </a:rPr>
              <a:t>https://www.patricktomlinson.com/effective-workplace-meetings-task-leadership-dynamics-and-culture-patrick-tomlinson-2024/98</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GB"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3723115"/>
      </p:ext>
    </p:extLst>
  </p:cSld>
  <p:clrMapOvr>
    <a:overrideClrMapping bg1="dk1" tx1="lt1" bg2="dk2" tx2="lt2" accent1="accent1" accent2="accent2" accent3="accent3" accent4="accent4" accent5="accent5" accent6="accent6" hlink="hlink" folHlink="folHlink"/>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1029E-55E5-680F-8622-693EFC2BFC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EFA11C-D6A0-CA09-CA26-79BB4BCA92BD}"/>
              </a:ext>
            </a:extLst>
          </p:cNvPr>
          <p:cNvSpPr>
            <a:spLocks noGrp="1"/>
          </p:cNvSpPr>
          <p:nvPr>
            <p:ph type="title"/>
          </p:nvPr>
        </p:nvSpPr>
        <p:spPr>
          <a:xfrm>
            <a:off x="690130" y="687754"/>
            <a:ext cx="10811735" cy="5603631"/>
          </a:xfrm>
          <a:noFill/>
          <a:ln w="38100">
            <a:solidFill>
              <a:schemeClr val="tx1"/>
            </a:solidFill>
          </a:ln>
        </p:spPr>
        <p:txBody>
          <a:bodyPr>
            <a:noAutofit/>
          </a:bodyPr>
          <a:lstStyle/>
          <a:p>
            <a:pPr>
              <a:lnSpc>
                <a:spcPct val="107000"/>
              </a:lnSpc>
              <a:spcAft>
                <a:spcPts val="800"/>
              </a:spcAft>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Van der Kolk, B. A. (2005) Developmental Trauma Disorder: Toward a Rational Diagnosis for Children with Complex Trauma Histories, in, </a:t>
            </a:r>
            <a:r>
              <a:rPr lang="en-GB" sz="2400" i="1" kern="100" dirty="0">
                <a:effectLst/>
                <a:latin typeface="Calibri" panose="020F0502020204030204" pitchFamily="34" charset="0"/>
                <a:ea typeface="Aptos" panose="020B0004020202020204" pitchFamily="34" charset="0"/>
                <a:cs typeface="Times New Roman" panose="02020603050405020304" pitchFamily="18" charset="0"/>
              </a:rPr>
              <a:t>Psychiatric Annals</a:t>
            </a:r>
            <a:r>
              <a:rPr lang="en-GB" sz="2400" kern="100" dirty="0">
                <a:effectLst/>
                <a:latin typeface="Calibri" panose="020F0502020204030204" pitchFamily="34" charset="0"/>
                <a:ea typeface="Aptos" panose="020B0004020202020204" pitchFamily="34" charset="0"/>
                <a:cs typeface="Times New Roman" panose="02020603050405020304" pitchFamily="18" charset="0"/>
              </a:rPr>
              <a:t>, 35(5), 401-408</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kern="100" dirty="0">
                <a:effectLst/>
                <a:latin typeface="Calibri" panose="020F0502020204030204" pitchFamily="34" charset="0"/>
                <a:ea typeface="Aptos" panose="020B0004020202020204" pitchFamily="34" charset="0"/>
                <a:cs typeface="Times New Roman" panose="02020603050405020304" pitchFamily="18" charset="0"/>
              </a:rPr>
              <a:t>Wilson, P. (2003) Consultation and Supervision, Chapter 14, p.220-232, in, Adrian Ward, Kajetan Kasinski, Jane Pooley and Alan Worthington (Eds) (2003) </a:t>
            </a:r>
            <a:r>
              <a:rPr lang="pt-PT" sz="2400" i="1" kern="100" dirty="0">
                <a:effectLst/>
                <a:latin typeface="Calibri" panose="020F0502020204030204" pitchFamily="34" charset="0"/>
                <a:ea typeface="Aptos" panose="020B0004020202020204" pitchFamily="34" charset="0"/>
                <a:cs typeface="Times New Roman" panose="02020603050405020304" pitchFamily="18" charset="0"/>
              </a:rPr>
              <a:t>Therapeutic Communities for Children and Young People, </a:t>
            </a:r>
            <a:r>
              <a:rPr lang="pt-PT" sz="2400" kern="100" dirty="0">
                <a:effectLst/>
                <a:latin typeface="Calibri" panose="020F0502020204030204" pitchFamily="34" charset="0"/>
                <a:ea typeface="Aptos" panose="020B0004020202020204" pitchFamily="34" charset="0"/>
                <a:cs typeface="Times New Roman" panose="02020603050405020304" pitchFamily="18" charset="0"/>
              </a:rPr>
              <a:t>London and Philadelphia: Jessica Kingsley</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kern="100" dirty="0">
                <a:effectLst/>
                <a:latin typeface="Calibri" panose="020F0502020204030204" pitchFamily="34" charset="0"/>
                <a:ea typeface="Aptos" panose="020B0004020202020204" pitchFamily="34" charset="0"/>
                <a:cs typeface="Times New Roman" panose="02020603050405020304" pitchFamily="18" charset="0"/>
              </a:rPr>
              <a:t>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kern="100" dirty="0">
                <a:effectLst/>
                <a:latin typeface="Calibri" panose="020F0502020204030204" pitchFamily="34" charset="0"/>
                <a:ea typeface="Aptos" panose="020B0004020202020204" pitchFamily="34" charset="0"/>
                <a:cs typeface="Times New Roman" panose="02020603050405020304" pitchFamily="18" charset="0"/>
              </a:rPr>
              <a:t>Zinger, D. (2017) William Kahn: Q&amp;A With the Founding Father of Engagement (Part 1), in,  </a:t>
            </a:r>
            <a:r>
              <a:rPr lang="pt-PT" sz="2400" i="1" kern="100" dirty="0">
                <a:effectLst/>
                <a:latin typeface="Calibri" panose="020F0502020204030204" pitchFamily="34" charset="0"/>
                <a:ea typeface="Aptos" panose="020B0004020202020204" pitchFamily="34" charset="0"/>
                <a:cs typeface="Times New Roman" panose="02020603050405020304" pitchFamily="18" charset="0"/>
              </a:rPr>
              <a:t>bobmorris.biz: Blogging on Business,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pt-PT" sz="24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https://bobmorris.biz/william-kahn-qa-with-the-founding-father-of-engagement-part-1</a:t>
            </a:r>
            <a:endParaRPr lang="en-GB" sz="2400" b="1" dirty="0">
              <a:solidFill>
                <a:srgbClr val="00B0F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700746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3337</TotalTime>
  <Words>8906</Words>
  <Application>Microsoft Office PowerPoint</Application>
  <PresentationFormat>Widescreen</PresentationFormat>
  <Paragraphs>379</Paragraphs>
  <Slides>124</Slides>
  <Notes>124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124</vt:i4>
      </vt:variant>
    </vt:vector>
  </HeadingPairs>
  <TitlesOfParts>
    <vt:vector size="132" baseType="lpstr">
      <vt:lpstr>Aptos</vt:lpstr>
      <vt:lpstr>Aptos Display</vt:lpstr>
      <vt:lpstr>Arial</vt:lpstr>
      <vt:lpstr>Bauhaus 93</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This definition by Rogelberg (2024, p.4) is a helpful starting point,   “In the simplest sense, 1:1s refer to a regular and recurring time held between a manager and their directs to discuss topics such as the direct’s well-being, motivation, productivity, roadblocks, priorities, clarity of roles/assignments, alignment with other work activities, goals, coordination with others/the team, employee development, and career planning.”</vt:lpstr>
      <vt:lpstr>   “One of the biggest values of the 1:1 is the ability to be frank with each other”.  (Rogelberg, p.38)   To achieve this, a safe, protected, and reliable space is required. The scheduled 1-1 meeting in a suitable and confidential space is the ideal way of achieving a safe and productive working relationship.    </vt:lpstr>
      <vt:lpstr>      </vt:lpstr>
      <vt:lpstr>      </vt:lpstr>
      <vt:lpstr>In his book on Personal and Professional Development, The Slight Edge, Jeff Olson (2013, p.101) argues that development and happiness are interconnected. The research on what it takes to raise happiness correlates closely to what it takes to improve personal development. </vt:lpstr>
      <vt:lpstr>  We can see that the range of issues involved is complex. In any profession, working with people carrying out challenging tasks can be complex on professional and personal levels. Therefore, carrying out effective 1-1 meetings crystalizes the difficulties involved. People skills as well as technical knowledge are important.    </vt:lpstr>
      <vt:lpstr>     </vt:lpstr>
      <vt:lpstr>     </vt:lpstr>
      <vt:lpstr>     </vt:lpstr>
      <vt:lpstr>“Thinking and pausing, rather than reacting, is vital in all types of roles and professions. In trauma-informed services, it is vital. In trauma work, the tendency towards reactivity is so high, unhelpful, and potentially retraumatizing. The same can be said of any work that involves crisis and high levels of stress.” (Tomlinson, 2024a) </vt:lpstr>
      <vt:lpstr>PowerPoint Presentation</vt:lpstr>
      <vt:lpstr>The organizational consultant, Isabel Menzies Lyth (1979, p.222), explains the meaning of the manager’s role concerning staff support and the primary task,   “Rice (1963) has said that the effective performance of a primary task is a major source of satisfaction and that insofar as behaviour is adult and reality-based people are loath to surrender such satisfaction…</vt:lpstr>
      <vt:lpstr>… The responsibility of management for effective task-performance is a contribution to staff support, both through positive job satisfaction and through protecting staff from the anxiety, guilt and depression that arise from inadequate task-performance.”   Therefore, it is supportive to focus on what is needed to do a job well. The word support has become a bit at odds with the concept of accountability.</vt:lpstr>
      <vt:lpstr>Therefore, it is supportive to focus on what is needed to do a job well. The word support has become a bit at odds with the concept of accountability. I tend to agree with the point made by Brené Brown (2018) that,     “Clear is kind. Unclear is unkind… Not getting clear with a colleague about your expectations because it feels too hard, yet holding them accountable or blaming them for not delivering is unkind.”</vt:lpstr>
      <vt:lpstr>Rogelberg (p. 110) argues,   “Accountability and kindness are not mutually exclusive in any way. Sometimes, holding people accountable is an act of kindness in and of itself. Overall, being kind is essential to addressing personal needs and building a robust relationship... </vt:lpstr>
      <vt:lpstr>… It also allows your messages of accountability and/or critical feedback to be more readily heard, as you intend them as kindness can break down walls of defensiveness and close-mindedness. It is also noteworthy that kindness begets kindness.”</vt:lpstr>
      <vt:lpstr>Referring to decades of research, Gallup (2024, p.19) agrees about the importance of accountability,  “Managers drive engagement through goal setting, regular, meaningful feedback and accountability. Gallup’s decades of research into effective management finds that a great manager builds an ongoing relationship with an employee grounded in respect, positivity, and an understanding of the employee’s unique gifts…</vt:lpstr>
      <vt:lpstr>… Great managers help employees find meaning and reward in their work. As a result, employees take an interest in what they do, leading to higher productivity and enjoyment.”</vt:lpstr>
      <vt:lpstr>PowerPoint Presentation</vt:lpstr>
      <vt:lpstr>Passing conversations, catch-ups, and updates by nature are not usually deep. Neither is it possible to deal with complex and emotional issues where the consequences are potentially high. (Tomlinson, 2024a)</vt:lpstr>
      <vt:lpstr> “It is also human nature to avoid pain and deny difficulties. A more casual way of working feeds into these defensive avoidances. Sometimes we are not aware of something troubling until we sit down in a safe space with an attentive other.” (Tomlinson, 2024a)  </vt:lpstr>
      <vt:lpstr>  </vt:lpstr>
      <vt:lpstr>  </vt:lpstr>
      <vt:lpstr>“Having a specific time set aside on a regular basis to meet with staff in relation to their work roles is essential. If this is respected by both sides, it opens successful channels of communication. But here, too, there are pitfalls. Constant interruption, taking telephone calls, looking at the computer screen rather than the individual concerned, reading and sending texts, all give a clear message:</vt:lpstr>
      <vt:lpstr>… ‘I cannot really be bothered to give you my full attention’. Behaving in this manner encourages others to do the same: ‘If the boss can behave in this way, then it must also be acceptable for me’. This creates a climate of pseudo-attention and pseudo-communication that is likely to ‘infect’ the entire organization. What is not a good model for family and couple communication is certainly not a good model in institutional practice.” (Obholzer, p.135)</vt:lpstr>
      <vt:lpstr>PowerPoint Presentation</vt:lpstr>
      <vt:lpstr>  </vt:lpstr>
      <vt:lpstr>  </vt:lpstr>
      <vt:lpstr>  </vt:lpstr>
      <vt:lpstr>  </vt:lpstr>
      <vt:lpstr>Anton Obholzer (2021, p.134) on “in-house staff support systems”,   “These take a variety of forms. The worst form, in my view, is captured by the phrase, ‘my door is always open’. This is meant to show that the person concerned is always available for, and open to, contact with members of the organization…</vt:lpstr>
      <vt:lpstr>… It may be so, but this, in itself, raises the question of what sort of management and/or leadership can be achieved when the individual is constantly available for interruption. While sounding open and friendly, it can actually have the opposite effect… </vt:lpstr>
      <vt:lpstr>… One could interpret this dynamic as: ‘I cannot bother to set aside a regular time to meet with you, but if you can find your way through the obstacle course we might meet’. This process of contact is not conducive to good communication.”</vt:lpstr>
      <vt:lpstr>“Interestingly, Obholzer picks out the ‘my door is always open’ as being the worst form of espoused staff support. Maybe the use of the term just means being friendly, responsive, and approachable. But it is misleading. A door always being open can communicate the wrong message. It suggests that the person is always available and even invites regular disruption.”  (Tomlinson, 2024a) </vt:lpstr>
      <vt:lpstr>“It also suggests a lack of appropriate boundaries, which may undermine the development of oneself and others. Constant availability is not good for mature development. Development is often helped by having to work something out on one’s own and managing to wait.” (Tomlinson, 2024a) </vt:lpstr>
      <vt:lpstr>PowerPoint Presentation</vt:lpstr>
      <vt:lpstr>“The most important criterion governing matters to be talked about is that they be issues that preoccupy and nag the subordinate. (Andy Grove, Former CEO and Co-Founder, Intel).” (Rogelberg, p.59)     “… the data suggest that agendas are helpful, but do not need to be detailed or highly structured for 1:1s to be effective.” (Rogelberg, p.59)</vt:lpstr>
      <vt:lpstr>“Content also includes the quality of the attention and experience. Making a commitment to the meeting and arriving well prepared and on time gives the right kind of message. The way the meeting is conducted must reflect organizational values that are respectful, etc. As part of the meeting process, there should be a personal element.” (Tomlinson, 2024a)   </vt:lpstr>
      <vt:lpstr>“Tacy Byham’s (2015) work does such a great job of highlighting the two types of needs to be fulfilled in a successful 1:1 process. Namely, an excellent 1:1 process addresses directs’ practical and personal needs.” (Rogelberg, p.92)</vt:lpstr>
      <vt:lpstr>  “Satisfying Personal Needs Is Critical. While 1:1s are meant to address the direct report’s practical needs, they must also be conducted in a way that meets their personal needs. Doing so ensures that directs feel included, respected, valued, heard, understood, and supported.” (Tomlinson, 2024a)    </vt:lpstr>
      <vt:lpstr>  “A key piece of a 1:1 is truly to get to know your direct, what is their personal story, and of great relevance, what drives them. This allows you to truly connect with your people. This connection is so important.” (Rogelberg, p.60)   </vt:lpstr>
      <vt:lpstr>“An important aspect to be observant of and discuss is the relational dynamic between the manager and direct report. As there are matters of authority involved, it is always possible that powerful primitive feelings can arise in the relationship. This is especially so when the work is, by nature, complex, emotional, relational, and high-risk.” (Tomlinson, 2024a) </vt:lpstr>
      <vt:lpstr>“If the relational matters are reflected upon effectively, useful insights can be gained. If they are not, the relationship may be at risk of becoming ineffective, with negative consequences being acted out.” (Tomlinson, 2024a) </vt:lpstr>
      <vt:lpstr>PowerPoint Presentation</vt:lpstr>
      <vt:lpstr>The quality of attention, psychological presence, and engagement are especially important. In general, presence is a key element of effective leadership (Kahn, 1990, 1992; Friedman 1999). Friedman has referred to this as a non-anxious, self-differentiated presence, where the person can be connected and involved but also separate. This offers a containing and thoughtful space for difficult and powerful issues to be made sense of. </vt:lpstr>
      <vt:lpstr>Friedman (1999, p.232) has also referred to the process of containment by using the transformer in an electrical circuit as a metaphor. The issue (anxiety) might enter the space (meeting) at 1000 volts and, through the transformative process, leave at 100 volts. Or it could be the other way around. The manager in the meeting is responsible for the role of a transformer. However, where the senior person’s presence is not in good shape, it can easily go the other way. This is why self-management and self-awareness are so important to effective management and leadership.</vt:lpstr>
      <vt:lpstr>“To the extent that leaders and consultants can maintain a non-anxious presence in a highly energized anxiety field, they can have the same effects on that field that transformers have in an electrical circuit.” (Friedman, 1999, p.232) </vt:lpstr>
      <vt:lpstr>The international research across all industries by Gallup (2024) confirms that employee engagement is the key influence on individual and organizational performance. Gallup provides analytics and management consulting to organizations globally. Their global reports feature “annual findings from the world’s largest ongoing study of the employee experience. We examine how employees feel about their work and their lives, an important predictor of organizational resilience and performance”. </vt:lpstr>
      <vt:lpstr>Not surprisingly, their research has found that the key issue affecting performance is employee engagement. Employee engagement is strongly associated with manager engagement. Gallup (2024, p.2) has found that 70% of all variances in team employee engagement correlate with the level of manager engagement. That is of major significance both for the quality of management in general and for the 1-1 meeting process. The need to engage and develop managers cannot be underestimated. </vt:lpstr>
      <vt:lpstr>If the manager is not engaged, the meeting process is not likely to help the direct report and may even have a negative impact. Gallup has studied the engagement levels of 2.5 million manager-led teams around the world and found that, on average, only 15% of employees who work for a manager who does not meet with them regularly are engaged; managers who regularly meet with their employees almost triple that level of engagement (in Rogelberg, p. 8). </vt:lpstr>
      <vt:lpstr>“Personal engagement is the simultaneous employment and expression of a person’s “preferred self” in task behaviors that promote connections to work and to others, personal presence (physical, cognitive, and emotional), and active, full role performances. My premise is that people have dimensions of themselves that, given appropriate conditions, they prefer to use and express in the course of role performances.” (1990, p.700)</vt:lpstr>
      <vt:lpstr>“I defined personal disengagement as the uncoupling of selves from work roles; in disengagement, people withdraw and defend themselves physically, cognitively, or emotionally during role performances…</vt:lpstr>
      <vt:lpstr>… The personal engagement and disengagement concepts developed here integrate the idea that people need both self-expression and self-employment in their work lives as a matter of course (Alderfer, 1972; Maslow, 1954).” (1990, p.700)</vt:lpstr>
      <vt:lpstr>Kahn (1992) expanded upon the importance of psychological presence as a key part of engagement in, To Be Fully There: Psychological Presence at Work. Referring to Kahn’s work, Cardona (2003) claimed with the title of her paper,    The Manager's Most Precious Skill: The Capacity to be `Psychologically Present’</vt:lpstr>
      <vt:lpstr>“In all fields of work and especially in trauma services, the attuned attention of a manager is a great benefit to optimizing the performance and development of their direct reports. It can also have indirect knock-on benefits to others. It helps create non-anxious, self-regulation, and the capacity to think.” (Tomlinson, 2024)</vt:lpstr>
      <vt:lpstr>In these conditions, the worker will be more likely to reflect ‘on action’ and ‘in action’ (Schön, 1983). It is likely to have a great impact on improving responsiveness and reducing reactiveness. People are more likely to feel safe enough to,    “Employ the self without the fear of negative consequences.” (Khan, 1992, p. 333).</vt:lpstr>
      <vt:lpstr>Another useful way of thinking is to consider the manager as a model for what is expected of the direct report in the delivery of their work. Miller (1993) explains this well and makes these two key points,     1. The quality of the holding environment of staff is the main determinant of the quality of the holding environment that they can provide for clients. 2. The quality of the holding environment of staff is mainly created by the form of organization and by the process of management.</vt:lpstr>
      <vt:lpstr>“Everything that goes on in the meeting also provides a model for what is likely to go on outside of it. For example, if a direct report feels listened to, valued, and treated with respect, they are more likely to mirror those qualities with others.” (Tomlinson, 2024a)   </vt:lpstr>
      <vt:lpstr>“There are few opportunities better than a 1-1 meeting to model appropriate boundaries, clarity of purpose, reliability, attentiveness, and the balance between seriousness and lightness, among many other important qualities.”  (Tomlinson, 2024)</vt:lpstr>
      <vt:lpstr>PowerPoint Presentation</vt:lpstr>
      <vt:lpstr>“For a 1-1 meeting process to be effective, there needs to be a focus on development. Inevitably, there will be a need for problem-solving and going over significant events, but these discussions can also include a focus on what we have learned…</vt:lpstr>
      <vt:lpstr>… How has an experience given insight that can be used in the future? What further work can we do to understand the issue better? In the modern-day workplace, we must not underestimate the importance of professional and personal development. This is at the top of Maslow’s (1943) hierarchy of needs – self-actualization.” (Tomlinson, 2024a) </vt:lpstr>
      <vt:lpstr>“1:1s are the perfect opportunity to help others, give to others, and through both, experience the great intrinsic rewards of making a difference in the lives of others. When you have effective 1:1s, all lives are elevated—including your own… </vt:lpstr>
      <vt:lpstr>… The general assumption is that 1:1s are not for those who, say, work with their hands and use their physical abilities to complete their work (e.g., blue-collar, pink-collar, and working-class type jobs), such as construction workers, mechanics, custodial workers, truck drivers, nurses, and machine operators. I don’t fully understand why anyone would feel this way…</vt:lpstr>
      <vt:lpstr>… The desire to thrive, overcome obstacles, develop meaningful relationships, and feel seen/heard is not unique to any particular job type or profession.” (Rogelberg, p.11) </vt:lpstr>
      <vt:lpstr>“Development is so important to human nature that if we do not work on it effectively, there is a likelihood of disengagement. To help keep a focus on development, all information that can be shared outside of the meeting must be done efficiently through emails, data systems, and other updates…</vt:lpstr>
      <vt:lpstr>… It is not helpful to use the meeting to track metrics, but rather to be informed in advance of where things are at. Discussion should focus on growth, development, and solutions. As this can be challenging work, we cannot always expect the discussion to flow easily.” (Tomlinson, 2024a) </vt:lpstr>
      <vt:lpstr>“Get comfortable with silence as a manager. It can be tempting to want to fill the silence if and when it happens, but keep in mind that silence is often an indication of contemplation rather than awkwardness or a lack of engagement. You can even encourage moments of silence by telling your directs to pause whenever they need to so they can think through their ideas. This does not have to be a rushed process.” (Rogelberg, p. 119) </vt:lpstr>
      <vt:lpstr>PowerPoint Presentation</vt:lpstr>
      <vt:lpstr>Often, a leader does not prioritize the development of their team and direct reports. For example, in response to the question, ‘Why don’t you have more frequent 1-1 meetings?’ the answer might be, ‘I don’t have enough time’. Rogelberg (p.4) argues against the misguided nature of this,    “1:1s are a core leadership responsibility. The best leaders recognize that 1:1s are not an add-on to the job; 1:1s ARE the job of a leader.”</vt:lpstr>
      <vt:lpstr>While there may be exceptions to this, I agree with his point. Effective 1-1 as well as team meetings can boost development and quality of performance. Rogelberg (p.7) claims that this is strongly supported by research and that,    “1:1s are arguably one of the most important activities you can do as a leader.”    So, this should save time by reducing the number of problems arising due to errors, mistakes, and poor work.</vt:lpstr>
      <vt:lpstr>PowerPoint Presentation</vt:lpstr>
      <vt:lpstr>These are helpful questions to ask when considering time and frequency,   1. How complex is the work task? (i.e., if it is working with young people who are in care, having suffered complex trauma, the work is highly complex).   2. How much are emotional issues part of the work? Some work is highly emotional and some so little that you can be fairly switched off, though those kinds of jobs are less common than they were. </vt:lpstr>
      <vt:lpstr>3. How serious are the potential consequences of not doing the job well or making a mistake? In some jobs, the consequences can be a matter of life and death, and in others, small.   4. How experienced is the worker and competent from technical and self-management perspectives? Less experienced workers may need more frequent meetings.    5. How important are relationships in the work task? In some work, the relational context, safety, and trust can outweigh the technical abilities. In others, technical skill and experience are paramount. A higher frequency will be needed in a new manager-direct report relationship to help build the relationship.</vt:lpstr>
      <vt:lpstr>Rogelberg’s (p. xix) research found that across all industries, the more frequent the 1-1s, up to weekly compared with fortnightly or monthly, the better the outcomes in engagement and performance. In a study of 200 managers, the frequency was found to be: Weekly 49%. Bi-weekly 22%. Monthly 15%. Quarterly 2% (p.23). Rogelberg found that on average, weekly 1-1s correlated with the highest level of performance. To conclude (p.24), he states,     “Weekly 1:1s aligns most with employee preferences in general across job level and country.”</vt:lpstr>
      <vt:lpstr>O.C. Tanner is the global leader in software and services that improve workplace culture through meaningful employee experiences. Their research (2021, p.35-36) found remarkably similar results to Rogelberg in the correlation between meeting frequency and performance.  </vt:lpstr>
      <vt:lpstr>O.C. Tanner synthesized multiple research studies involving more than 40,000 employees and leaders from 20 countries. This research showed a statistically significant difference in the effectiveness of one-to-ones held weekly versus every other week (biweekly) and monthly. The results are captured below,</vt:lpstr>
      <vt:lpstr>PowerPoint Presentation</vt:lpstr>
      <vt:lpstr>Every metric is improved. Engagement is up by 58%, and fearfulness is down by 47%. This research was carried out following the pandemic, when working from home was the new norm. Greater employee isolation was one of the consequences. </vt:lpstr>
      <vt:lpstr>Engagement and fearfulness are hugely relevant to performance quality and other important matters such as well-being and burnout. O.C. Tanner argues that the nature of work has changed, and organizational leadership and culture must adapt. Attention must be paid to this, especially in occupations that are challenging, stressful, and relatively isolating. Improving meeting frequency and quality is a key factor. </vt:lpstr>
      <vt:lpstr>Just to re-iterate that crucial claim from O.C. Tanner</vt:lpstr>
      <vt:lpstr>As well as the frequency of meetings, the length of each meeting is also important. Does a meeting need 30 minutes, an hour, or longer? One consideration may be to do with the time needed for in-depth discussion and processing of complex issues.    If meetings are more frequent, weekly, for instance, one meeting could be for 1 hour and the other for 30 minutes. The tasks of the different meetings could be differentiated. One person I work with has found it helpful to alternate between a more strategic and a more reflective type of meeting. Or it could be a more problem-solving and a more development-focused meeting. </vt:lpstr>
      <vt:lpstr>The balance of frequency is important. Obholzer (p.125) reminds us that,    “… what happens between formal sessions is at least as important as what happens in the sessions themselves. This time provides the space to think about matters raised and to see whether ideas considered in the sessions are relevant to everyday life. Perhaps most importantly, do they offer a more constructive way for life and work?”</vt:lpstr>
      <vt:lpstr>PowerPoint Presentation</vt:lpstr>
      <vt:lpstr>As frequent 1-1 meetings are essential for growth, development, effectiveness, and achievement at all levels from individual to organization, we might wonder why valuing them is not more predominant and why the resistance can be so strong. These are some of the possible reasons.   1. Some professionals and managers may not be aware or may be skeptical of the rationale behind 1-1 meetings and the evidence that underpins it.    2. Some people may think there is no need for regular meetings as they are doing well enough. </vt:lpstr>
      <vt:lpstr>The reality of doing well enough may be true to some extent, but it could also be a defence against a more challenging reality. Eurich (2018) claims,    “In our nearly five-year research program on the subject, we’ve discovered that although 95% of people think they’re self-aware, only 10 to 15% are.”   3. Spending time thinking in meetings can feel like it is not a priority.  Thiel et al. (2012) argue that the consequences of not taking time to reflect can result in sub-optimization of leadership actions and decisions, which may lead to poor judgment and even ethical lapses. They claim,     “Thus, setting aside time and space to think could be considered a leadership imperative.”</vt:lpstr>
      <vt:lpstr>4. Learning is challenging and never-ending, though the rewards of being a life-long learner are great.    Chris Argyris (1991) claims that it can be people at the top of an organization who find it the hardest to learn.</vt:lpstr>
      <vt:lpstr>“Put simply, because many professionals are almost always successful at what they do, they rarely experience failure. And because they have rarely failed, they have never learned how to learn from failure. So, whenever their single-loop learning strategies go wrong, they become defensive, screen out criticism, and put the “blame” on anyone and everyone but themselves. In short, their ability to learn shuts down precisely at the moment they need it the most.”</vt:lpstr>
      <vt:lpstr>5. Development is a challenge.  Olson (2013, p.101) explains how our interest in development may be connected to the way we perceive the potential benefits,     “Far more people have a strong desire to be happy than a strong desire to develop themselves to a fuller potential. “Personal development” sounds to most people like work, and who wants to work harder than they are already working? But “happiness” doesn’t sound like work. It sounds like … well, it sounds like being happier.”</vt:lpstr>
      <vt:lpstr> 6. Not knowing is usually more anxiety-provoking than knowing.  An important aspect of 1-1 meetings is to affirm what we know and have learned and to identify what we don’t know and are working on. Not knowing and uncertainty can be difficult, especially so when we are in a difficult and threatening situation.    </vt:lpstr>
      <vt:lpstr>“As Friedman (1999) implied in the title of his classic book, “A Failure of Nerve: Leadership in the Age of the Quick Fix”, leadership is not easy. Being able to tolerate not knowing does not mean we stay in that position, but we stay in it long enough to find a better understanding and response to a problem. Not being able to tolerate the anxiety involved is likely to lead to reactive, counterproductive actions.” (Tomlinson, 2024a) </vt:lpstr>
      <vt:lpstr> 7. The avoidance of pain is a human instinct individually, and in groups.  Friedman (2007, p.67) states the reality for any person, family, or organization that wants to improve,     “There is no way out of a chronic condition unless one is willing to go through an acute, temporarily more painful phase.” </vt:lpstr>
      <vt:lpstr>  </vt:lpstr>
      <vt:lpstr>  </vt:lpstr>
      <vt:lpstr> 8. Effective 1-1 discussions expose our thinking.  Senge (1990, p.231) links our defensiveness with our formative experiences,     “For most of us, exposing our reasoning is threatening because we are afraid that people will find errors in it. The perceived threat from exposing our thinking starts early in life and, for most of us, is steadily reinforced in school—remember the trauma of being called on and not having the "right answer"—and later in work.”    </vt:lpstr>
      <vt:lpstr>Edmondson (2019), in her book ‘The Fearless Organization’, has shown how fear is one of the main reasons people do not express their thoughts and ideas. This highlights how vital it is to work on establishing and maintaining trust.  </vt:lpstr>
      <vt:lpstr> 9. Useful and challenging 1-1 discussions might evoke fear of conflict.  A useful discussion may require debate, questioning, analysis, reflection, and critical thinking. Most of the time, this can feel positive and a helpful way of learning. However, people might also be familiar with debates and arguments that become a matter of right and wrong, winners and losers. This can become a hostile climate where people can easily become upset with each other. If so, a reparative process will be needed to restore a safe working relationship.     </vt:lpstr>
      <vt:lpstr>This is one of the reasons why more frequent meetings help to create a sense of safety where difficult and productive conversations are possible. Less frequent meetings are more likely to get stuck at a superficial level and become conflictual in an unhelpful way.</vt:lpstr>
      <vt:lpstr>PowerPoint Presentation</vt:lpstr>
      <vt:lpstr>  Gallup and other research have shown that employee engagement is critical to positive organizational performance and outcomes, and manager engagement is the most influential factor in employee engagement. The 1-1 meeting between the manager and direct report is at the centre of engagement.     </vt:lpstr>
      <vt:lpstr>      </vt:lpstr>
      <vt:lpstr>It is recognized that the nature of these meetings will vary according to circumstances and context. However, the key principles are largely relevant across all industries. A useful guide for working out how often you should have a 1-1 meeting is to consider,     1. The complexity of the work involved 2. The emotional and relational content of the work 3. The risks involved and the consequences if the work is not carried out well 4. How experienced is the worker   As a rule of thumb, the higher the work scores in these factors, the more time for connecting, processing, and thinking will be necessary. </vt:lpstr>
      <vt:lpstr>It may be difficult to know where to start, so it may be helpful to begin with some reflective questions and analysis of the present situation.     1) Is the purpose of 1-1 meetings clear, and how often do you have them? 2) How well do the meetings work – from both sides – do they feel helpful, useful, and productive? </vt:lpstr>
      <vt:lpstr>3) Do the lead people who carry out the meetings feel clear that they have the knowledge and skills to be effective in the task? Especially, on how to help people with their professional and personal development.    4) What is the level of engagement like for individuals and the organization as a whole?   5) Are there signs that people are developing well?    6) Do people have a development plan to which they are committed? </vt:lpstr>
      <vt:lpstr>  7) Are there signs of disengagement, poor performance, high turnover, and sickness rates?    8) If you feel that your meeting processes you could review everything, including how 1-1 meetings fit with other types of meetings, such as, team meetings and reflective spaces. You could include the whole workforce in the review by carrying out a survey.   9) If you decide to make a change you can then plan and consider how the change will be supported. For example, will there need to be any training on how to implement effective 1-1 meetings.   </vt:lpstr>
      <vt:lpstr> 10) It will be helpful to clarify the outcomes you desire to see from the meeting process. These outcomes can be performance and development based.    11) How will you know whether the process is working well or not? </vt:lpstr>
      <vt:lpstr>PowerPoint Presentation</vt:lpstr>
      <vt:lpstr>Steven G. Rogelberg is a professor of Organizational Science, Management, and Psychology and the founding Director of Organizational Science at UNC, Charlotte. He has over 100 publications addressing issues such as team effectiveness, leadership, engagement, health and employee well-being, meetings at work, and organizational research methods. He is the editor of the Journal of Business and Psychology. Dr. Rogelberg has received over $2,500,000 of external grant funding, including from the National Science Foundation.  For a full wiki biography click here. https://en.wikipedia.org/wiki/Steven_Rogelberg</vt:lpstr>
      <vt:lpstr>PowerPoint Presentation</vt:lpstr>
      <vt:lpstr> Alderfer, C. P. (1972) Human Needs in Organizational Settings, New York: Free Press of Glencoe   Argyris, C. (1985) Strategy, Change, and Defensive Routines, Boston: Pitman   Argyris, C. (1991) Teaching Smart People How to Learn, in, Harvard Business Review, May-June 1991, https://hbr.org/1991/05/teaching-smart-people-how-to-learn   Bregman, P. (2016) The Right Way to Hold People Accountable, in, Harvard Business Review, https://hbr.org/2016/01/the-right-way-to-hold-people-accountable   Brown, B. (2018) Clear is Kind. Unclear is Unkind.  https://brenebrown.com/articles/2018/10/15/clear-is-kind-unclear-is-unkind/  </vt:lpstr>
      <vt:lpstr> Byham, T. M. and Wellins, R. (2015) Your First Leadership Job: How Catalyst Leaders Bring out the Best in Others, John Wiley &amp; Sons   Cardona, F. (2003) The Manager's Most Precious Skill: The Capacity to be `Psychologically Present', in, Organisational &amp; Social Dynamics, 3(2)  Delizonna, L. (2017) High Performing Teams Need Psychological Safety. Here’s How to Create it, in, Harvard Business Review,  https://hbr.org/2017/08/high-performing-teams-need-psychological-safety-heres-how-to-create-it?utm_medium=social&amp;utm_campaign=hbr&amp;utm_source=LinkedIn&amp;tpcc=orgsocial_edit </vt:lpstr>
      <vt:lpstr>    Dweck, C. S. (2016) Mindset: The New Psychology of Success, New York: Penguin Random House L.L.C.   Edmondson, A.C. (2019) The Fearless Organization: Creating Psychological Safety in the Workplace for Learning, Innovation, and Growth, Hoboken, New Jersey: John Wiley &amp; Sons   Friedman, E.H. (1999) A Failure of Nerve: Leadership in the Age of the Quick Fix, New York: Church Publishing, Inc.   Friedman, E.H. (2007) A Failure of Nerve: Leadership in the Age of the Quick Fix: 10th Anniversary Revised Edition, New York: Seabury Books   Gallup Report (2024) State of the Global Workplace: The Voice of the World’s Employees, Gallup Inc., https://www.gallup.com/workplace/349484/state-of-the-global-workplace.aspx    </vt:lpstr>
      <vt:lpstr>   Gladwell, M. (2008) Outliers: The Story of Success, New York, Boston. London: Little, Brown and Company  Kahn, W.A. (1990) Psychological Conditions of Personal Engagement and Disengagement at Work, in, Academy of Management Journal, 1990, Vol. 33, No. 4, 692-724  Kahn, W. A. (1992) To be Fully There: Psychological Presence at Work, in, Human Relations, 45,  321-350   Kim, S., Lee, H. and Connerton, T.P. (2020) How Psychological Safety Affects Team Performance: Mediating Role of Efficacy and Learning Behavior, in, Frontiers in Psychology Journal, 24th July 2020, Seoul, South Korea, https://www.frontiersin.org/articles/10.3389/fpsyg.2020.01581/full  </vt:lpstr>
      <vt:lpstr> Liker, J.K. (2004) The Toyota Way: 14 Management Principles from the World’s Greatest Manufacturer, New York, Chicago, San Francisco, Lisbon, London, Madrid, Mexico City, Milan, New Delhi, San Juan, Seoul, Singapore, Sydney, Toronto: McGraw-Hill  Maccoby, M. (2007) Narcissistic Leaders: Who Succeeds and Who Fails, Boston, Massachusetts: Harvard Business School Press  Maslow, A.H. (1954) Motivation and Personality, New York: Harper &amp; Row   Maslow, A.H. (1943) A Theory of Human Motivation, in, The Journal of Psychological Review, Vol 50, No. 4, https://www.academia.edu/9415670/A_Theory_of_Human_Motivation_Abraham_H_Maslow_Psychological_Review_Vol_50_No_4_July_1943 </vt:lpstr>
      <vt:lpstr> Mattinson, J. (1970) The Reflection Process in Casework Supervision, Tavistock Institute of Marital Studies  Menzies Lyth, I. (1979) Staff Support Systems: Task And Anti-Task in Adolescent Institutions (Originally a Paper Read to the Conference of The Association for the Psychiatric Study of Adolescents, July 1974), in, Menzies Lyth, I. (1988) Containing Anxiety in Institutions: Selected Essays Vol. 1, London: Free Association Books, https://www.johnwhitwell.co.uk/child-care-general-archive/task-and-anti-task-in-adolescent-institutions  Miller, E.J. (1993) The Healthy Organisation - Creating a Holding Environment: Conditions for Psychological Security, The Tavistock Institute   https://www.johnwhitwell.co.uk/child-care-general-archive/the-healthy-organization-by-eric-miller/ </vt:lpstr>
      <vt:lpstr>  Obholzer, A. (2021) Workplace Intelligence: Unconscious Forces and How to Manage Them, London and New York: Routledge  O.C. Tanner (2021) Global Culture Report: Crisis, https://www.octanner.com/global-culture-report/2021-crisis   Olson, J. (2013) The Slight Edge: Turning Simple Disciplines into Massive Success and Happiness, Plano, Texas: Success   Ralph, N.D. and Iszatt-White, M. (2016) Who Contains the Container? Creating a Holding Environment for Practicing Leaders, @, Conference: British Academy of Management, September 2016: Thriving in Turbulent Times https://www.researchgate.net/publication/307477422_Who_contains_the_container_Creating_a_holding_environment_for_practicing_leaders   </vt:lpstr>
      <vt:lpstr>Rice, A.K. (1963) The Enterprise and its Environment, London: Tavistock Publications     Risk and Resilience UK - Vicarious Trauma: A Toolkit for Organisations and Individuals www.risk-and-resilience.co.uk  Rogelberg, S. G. (2024) Glad We Met: The Art and Science of 1:1 Meetings, New York: Oxford University Press    Schön, D. (1983) The Reflective Practitioner: How Professionals Think in Action, London: Temple  Senge, P.M. (1990) The Fifth Discipline: The Art and Practice of the Learning Organization, Currency, Random House</vt:lpstr>
      <vt:lpstr>   Thiel, C. E., Bagdasarov, Z., Harkrider, L., Johnson, J. F., and Mumford, M. D. (2012) Leader Ethical Decision-Making in Organizations: Strategies for Sensemaking, in, Journal of Business Ethics, 107(1), 49-64,   https://www.researchgate.net/publication/254426750_Leader_Ethical_Decision-Making_in_Organizations_Strategies_for_Sensemaking  Tomlinson, P. (2024a) 1-1 Line Manager-Direct Report Meetings in Complex, Emotional and Relational, High-Risk Work, https://www.patricktomlinson.com/1-1-line-manager-direct-report-meetings-in-complex-emotional-and-relational-high-risk-work-patrick-tomlinson-2024/103   Tomlinson, P. (2024b) Effective Workplace Meetings: Task, Leadership, Dynamics, and Culture https://www.patricktomlinson.com/effective-workplace-meetings-task-leadership-dynamics-and-culture-patrick-tomlinson-2024/98   </vt:lpstr>
      <vt:lpstr>Van der Kolk, B. A. (2005) Developmental Trauma Disorder: Toward a Rational Diagnosis for Children with Complex Trauma Histories, in, Psychiatric Annals, 35(5), 401-408   Wilson, P. (2003) Consultation and Supervision, Chapter 14, p.220-232, in, Adrian Ward, Kajetan Kasinski, Jane Pooley and Alan Worthington (Eds) (2003) Therapeutic Communities for Children and Young People, London and Philadelphia: Jessica Kingsley   Zinger, D. (2017) William Kahn: Q&amp;A With the Founding Father of Engagement (Part 1), in,  bobmorris.biz: Blogging on Business,  https://bobmorris.biz/william-kahn-qa-with-the-founding-father-of-engagement-part-1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patrick</dc:creator>
  <cp:lastModifiedBy>patrick patrick</cp:lastModifiedBy>
  <cp:revision>1</cp:revision>
  <dcterms:created xsi:type="dcterms:W3CDTF">2024-05-10T19:50:40Z</dcterms:created>
  <dcterms:modified xsi:type="dcterms:W3CDTF">2026-03-18T16:11:41Z</dcterms:modified>
</cp:coreProperties>
</file>