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8"/>
  </p:notesMasterIdLst>
  <p:sldIdLst>
    <p:sldId id="1561" r:id="rId3"/>
    <p:sldId id="2040" r:id="rId4"/>
    <p:sldId id="2011" r:id="rId5"/>
    <p:sldId id="1999" r:id="rId6"/>
    <p:sldId id="2000" r:id="rId7"/>
    <p:sldId id="2001" r:id="rId8"/>
    <p:sldId id="2014" r:id="rId9"/>
    <p:sldId id="2006" r:id="rId10"/>
    <p:sldId id="2009" r:id="rId11"/>
    <p:sldId id="2005" r:id="rId12"/>
    <p:sldId id="2007" r:id="rId13"/>
    <p:sldId id="2008" r:id="rId14"/>
    <p:sldId id="2010" r:id="rId15"/>
    <p:sldId id="2043" r:id="rId16"/>
    <p:sldId id="2044" r:id="rId17"/>
    <p:sldId id="2015" r:id="rId18"/>
    <p:sldId id="1905" r:id="rId19"/>
    <p:sldId id="1998" r:id="rId20"/>
    <p:sldId id="1992" r:id="rId21"/>
    <p:sldId id="674" r:id="rId22"/>
    <p:sldId id="2002" r:id="rId23"/>
    <p:sldId id="2016" r:id="rId24"/>
    <p:sldId id="1990" r:id="rId25"/>
    <p:sldId id="1906" r:id="rId26"/>
    <p:sldId id="1597" r:id="rId27"/>
    <p:sldId id="1697" r:id="rId28"/>
    <p:sldId id="1695" r:id="rId29"/>
    <p:sldId id="1699" r:id="rId30"/>
    <p:sldId id="1607" r:id="rId31"/>
    <p:sldId id="1606" r:id="rId32"/>
    <p:sldId id="1608" r:id="rId33"/>
    <p:sldId id="1987" r:id="rId34"/>
    <p:sldId id="1988" r:id="rId35"/>
    <p:sldId id="1895" r:id="rId36"/>
    <p:sldId id="2017" r:id="rId37"/>
    <p:sldId id="1559" r:id="rId38"/>
    <p:sldId id="1387" r:id="rId39"/>
    <p:sldId id="1663" r:id="rId40"/>
    <p:sldId id="1535" r:id="rId41"/>
    <p:sldId id="2028" r:id="rId42"/>
    <p:sldId id="1539" r:id="rId43"/>
    <p:sldId id="1756" r:id="rId44"/>
    <p:sldId id="2018" r:id="rId45"/>
    <p:sldId id="1368" r:id="rId46"/>
    <p:sldId id="489" r:id="rId47"/>
    <p:sldId id="863" r:id="rId48"/>
    <p:sldId id="1995" r:id="rId49"/>
    <p:sldId id="864" r:id="rId50"/>
    <p:sldId id="1382" r:id="rId51"/>
    <p:sldId id="1383" r:id="rId52"/>
    <p:sldId id="1569" r:id="rId53"/>
    <p:sldId id="1572" r:id="rId54"/>
    <p:sldId id="2042" r:id="rId55"/>
    <p:sldId id="2035" r:id="rId56"/>
    <p:sldId id="2038" r:id="rId57"/>
    <p:sldId id="2029" r:id="rId58"/>
    <p:sldId id="2030" r:id="rId59"/>
    <p:sldId id="2032" r:id="rId60"/>
    <p:sldId id="2031" r:id="rId61"/>
    <p:sldId id="2033" r:id="rId62"/>
    <p:sldId id="2034" r:id="rId63"/>
    <p:sldId id="2039" r:id="rId64"/>
    <p:sldId id="2036" r:id="rId65"/>
    <p:sldId id="2037" r:id="rId66"/>
    <p:sldId id="2019" r:id="rId67"/>
    <p:sldId id="2012" r:id="rId68"/>
    <p:sldId id="2013" r:id="rId69"/>
    <p:sldId id="1997" r:id="rId70"/>
    <p:sldId id="2045" r:id="rId71"/>
    <p:sldId id="2046" r:id="rId72"/>
    <p:sldId id="2047" r:id="rId73"/>
    <p:sldId id="2048" r:id="rId74"/>
    <p:sldId id="2049" r:id="rId75"/>
    <p:sldId id="2050" r:id="rId76"/>
    <p:sldId id="2051" r:id="rId77"/>
    <p:sldId id="2052" r:id="rId78"/>
    <p:sldId id="2020" r:id="rId79"/>
    <p:sldId id="1571" r:id="rId80"/>
    <p:sldId id="2023" r:id="rId81"/>
    <p:sldId id="2025" r:id="rId82"/>
    <p:sldId id="2027" r:id="rId83"/>
    <p:sldId id="2041" r:id="rId84"/>
    <p:sldId id="1989" r:id="rId85"/>
    <p:sldId id="2054" r:id="rId86"/>
    <p:sldId id="2053"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6B3B5B-4CB4-4133-A9DB-C98B9A48F950}" v="79" dt="2025-08-13T17:42:43.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369" y="3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microsoft.com/office/2016/11/relationships/changesInfo" Target="changesInfos/changesInfo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patrick" userId="3836d81ad406ae59" providerId="LiveId" clId="{A26B3B5B-4CB4-4133-A9DB-C98B9A48F950}"/>
    <pc:docChg chg="undo custSel addSld delSld modSld sldOrd">
      <pc:chgData name="patrick patrick" userId="3836d81ad406ae59" providerId="LiveId" clId="{A26B3B5B-4CB4-4133-A9DB-C98B9A48F950}" dt="2025-08-13T17:43:24.468" v="4097" actId="6549"/>
      <pc:docMkLst>
        <pc:docMk/>
      </pc:docMkLst>
      <pc:sldChg chg="ord">
        <pc:chgData name="patrick patrick" userId="3836d81ad406ae59" providerId="LiveId" clId="{A26B3B5B-4CB4-4133-A9DB-C98B9A48F950}" dt="2025-07-14T18:36:30.789" v="380"/>
        <pc:sldMkLst>
          <pc:docMk/>
          <pc:sldMk cId="827098738" sldId="864"/>
        </pc:sldMkLst>
      </pc:sldChg>
      <pc:sldChg chg="modSp mod">
        <pc:chgData name="patrick patrick" userId="3836d81ad406ae59" providerId="LiveId" clId="{A26B3B5B-4CB4-4133-A9DB-C98B9A48F950}" dt="2025-08-13T17:41:12.650" v="4026" actId="20577"/>
        <pc:sldMkLst>
          <pc:docMk/>
          <pc:sldMk cId="1773797734" sldId="1382"/>
        </pc:sldMkLst>
        <pc:spChg chg="mod">
          <ac:chgData name="patrick patrick" userId="3836d81ad406ae59" providerId="LiveId" clId="{A26B3B5B-4CB4-4133-A9DB-C98B9A48F950}" dt="2025-08-13T17:41:12.650" v="4026" actId="20577"/>
          <ac:spMkLst>
            <pc:docMk/>
            <pc:sldMk cId="1773797734" sldId="1382"/>
            <ac:spMk id="3" creationId="{2F4B4631-2C48-45EE-B574-D8C61C3F869D}"/>
          </ac:spMkLst>
        </pc:spChg>
      </pc:sldChg>
      <pc:sldChg chg="add del">
        <pc:chgData name="patrick patrick" userId="3836d81ad406ae59" providerId="LiveId" clId="{A26B3B5B-4CB4-4133-A9DB-C98B9A48F950}" dt="2025-07-30T17:58:02.122" v="3882" actId="2696"/>
        <pc:sldMkLst>
          <pc:docMk/>
          <pc:sldMk cId="3015342641" sldId="1386"/>
        </pc:sldMkLst>
      </pc:sldChg>
      <pc:sldChg chg="addSp delSp modSp mod">
        <pc:chgData name="patrick patrick" userId="3836d81ad406ae59" providerId="LiveId" clId="{A26B3B5B-4CB4-4133-A9DB-C98B9A48F950}" dt="2025-07-15T00:04:37.286" v="2801"/>
        <pc:sldMkLst>
          <pc:docMk/>
          <pc:sldMk cId="2682937497" sldId="1539"/>
        </pc:sldMkLst>
        <pc:picChg chg="add mod">
          <ac:chgData name="patrick patrick" userId="3836d81ad406ae59" providerId="LiveId" clId="{A26B3B5B-4CB4-4133-A9DB-C98B9A48F950}" dt="2025-07-15T00:04:37.286" v="2801"/>
          <ac:picMkLst>
            <pc:docMk/>
            <pc:sldMk cId="2682937497" sldId="1539"/>
            <ac:picMk id="4" creationId="{10C6F84A-85B8-37FF-A2F9-88394A4AF0EE}"/>
          </ac:picMkLst>
        </pc:picChg>
      </pc:sldChg>
      <pc:sldChg chg="modSp mod">
        <pc:chgData name="patrick patrick" userId="3836d81ad406ae59" providerId="LiveId" clId="{A26B3B5B-4CB4-4133-A9DB-C98B9A48F950}" dt="2025-07-15T00:06:10.005" v="2820" actId="20577"/>
        <pc:sldMkLst>
          <pc:docMk/>
          <pc:sldMk cId="3844064225" sldId="1572"/>
        </pc:sldMkLst>
        <pc:spChg chg="mod">
          <ac:chgData name="patrick patrick" userId="3836d81ad406ae59" providerId="LiveId" clId="{A26B3B5B-4CB4-4133-A9DB-C98B9A48F950}" dt="2025-07-15T00:06:10.005" v="2820" actId="20577"/>
          <ac:spMkLst>
            <pc:docMk/>
            <pc:sldMk cId="3844064225" sldId="1572"/>
            <ac:spMk id="6" creationId="{5B05DB65-019F-438F-B74E-F75AF7992876}"/>
          </ac:spMkLst>
        </pc:spChg>
      </pc:sldChg>
      <pc:sldChg chg="modSp add mod">
        <pc:chgData name="patrick patrick" userId="3836d81ad406ae59" providerId="LiveId" clId="{A26B3B5B-4CB4-4133-A9DB-C98B9A48F950}" dt="2025-08-13T17:43:24.468" v="4097" actId="6549"/>
        <pc:sldMkLst>
          <pc:docMk/>
          <pc:sldMk cId="2900134600" sldId="1597"/>
        </pc:sldMkLst>
        <pc:spChg chg="mod">
          <ac:chgData name="patrick patrick" userId="3836d81ad406ae59" providerId="LiveId" clId="{A26B3B5B-4CB4-4133-A9DB-C98B9A48F950}" dt="2025-08-13T17:43:24.468" v="4097" actId="6549"/>
          <ac:spMkLst>
            <pc:docMk/>
            <pc:sldMk cId="2900134600" sldId="1597"/>
            <ac:spMk id="2" creationId="{DFD56235-13D5-4061-BD02-F1E0D778251A}"/>
          </ac:spMkLst>
        </pc:spChg>
      </pc:sldChg>
      <pc:sldChg chg="modSp del mod">
        <pc:chgData name="patrick patrick" userId="3836d81ad406ae59" providerId="LiveId" clId="{A26B3B5B-4CB4-4133-A9DB-C98B9A48F950}" dt="2025-07-20T19:55:53.712" v="3792" actId="2696"/>
        <pc:sldMkLst>
          <pc:docMk/>
          <pc:sldMk cId="3845601272" sldId="1682"/>
        </pc:sldMkLst>
      </pc:sldChg>
      <pc:sldChg chg="add del">
        <pc:chgData name="patrick patrick" userId="3836d81ad406ae59" providerId="LiveId" clId="{A26B3B5B-4CB4-4133-A9DB-C98B9A48F950}" dt="2025-07-30T17:58:58.142" v="3890" actId="2696"/>
        <pc:sldMkLst>
          <pc:docMk/>
          <pc:sldMk cId="726138828" sldId="1694"/>
        </pc:sldMkLst>
      </pc:sldChg>
      <pc:sldChg chg="add">
        <pc:chgData name="patrick patrick" userId="3836d81ad406ae59" providerId="LiveId" clId="{A26B3B5B-4CB4-4133-A9DB-C98B9A48F950}" dt="2025-07-30T17:57:42.193" v="3878"/>
        <pc:sldMkLst>
          <pc:docMk/>
          <pc:sldMk cId="2756048362" sldId="1695"/>
        </pc:sldMkLst>
      </pc:sldChg>
      <pc:sldChg chg="addSp modSp add mod">
        <pc:chgData name="patrick patrick" userId="3836d81ad406ae59" providerId="LiveId" clId="{A26B3B5B-4CB4-4133-A9DB-C98B9A48F950}" dt="2025-07-30T18:00:49.731" v="3969" actId="1076"/>
        <pc:sldMkLst>
          <pc:docMk/>
          <pc:sldMk cId="221055623" sldId="1697"/>
        </pc:sldMkLst>
        <pc:spChg chg="add mod">
          <ac:chgData name="patrick patrick" userId="3836d81ad406ae59" providerId="LiveId" clId="{A26B3B5B-4CB4-4133-A9DB-C98B9A48F950}" dt="2025-07-30T18:00:49.731" v="3969" actId="1076"/>
          <ac:spMkLst>
            <pc:docMk/>
            <pc:sldMk cId="221055623" sldId="1697"/>
            <ac:spMk id="2" creationId="{ADF2A88A-D99F-A431-8F81-8B874D20B70B}"/>
          </ac:spMkLst>
        </pc:spChg>
        <pc:picChg chg="mod">
          <ac:chgData name="patrick patrick" userId="3836d81ad406ae59" providerId="LiveId" clId="{A26B3B5B-4CB4-4133-A9DB-C98B9A48F950}" dt="2025-07-30T17:59:15.117" v="3892" actId="1076"/>
          <ac:picMkLst>
            <pc:docMk/>
            <pc:sldMk cId="221055623" sldId="1697"/>
            <ac:picMk id="3" creationId="{75030F4C-73D1-4DDC-9B57-0276F89FF093}"/>
          </ac:picMkLst>
        </pc:picChg>
      </pc:sldChg>
      <pc:sldChg chg="add del">
        <pc:chgData name="patrick patrick" userId="3836d81ad406ae59" providerId="LiveId" clId="{A26B3B5B-4CB4-4133-A9DB-C98B9A48F950}" dt="2025-07-30T17:58:34.442" v="3886" actId="2696"/>
        <pc:sldMkLst>
          <pc:docMk/>
          <pc:sldMk cId="1624001758" sldId="1698"/>
        </pc:sldMkLst>
      </pc:sldChg>
      <pc:sldChg chg="modSp add mod">
        <pc:chgData name="patrick patrick" userId="3836d81ad406ae59" providerId="LiveId" clId="{A26B3B5B-4CB4-4133-A9DB-C98B9A48F950}" dt="2025-07-30T18:01:53.509" v="3970" actId="1076"/>
        <pc:sldMkLst>
          <pc:docMk/>
          <pc:sldMk cId="1030564199" sldId="1699"/>
        </pc:sldMkLst>
        <pc:spChg chg="mod">
          <ac:chgData name="patrick patrick" userId="3836d81ad406ae59" providerId="LiveId" clId="{A26B3B5B-4CB4-4133-A9DB-C98B9A48F950}" dt="2025-07-30T18:01:53.509" v="3970" actId="1076"/>
          <ac:spMkLst>
            <pc:docMk/>
            <pc:sldMk cId="1030564199" sldId="1699"/>
            <ac:spMk id="9" creationId="{503909A8-4F88-4FB3-AF8C-A10B7B49C0ED}"/>
          </ac:spMkLst>
        </pc:spChg>
      </pc:sldChg>
      <pc:sldChg chg="add del">
        <pc:chgData name="patrick patrick" userId="3836d81ad406ae59" providerId="LiveId" clId="{A26B3B5B-4CB4-4133-A9DB-C98B9A48F950}" dt="2025-07-30T17:58:51.518" v="3888" actId="2696"/>
        <pc:sldMkLst>
          <pc:docMk/>
          <pc:sldMk cId="3338281489" sldId="1700"/>
        </pc:sldMkLst>
      </pc:sldChg>
      <pc:sldChg chg="modSp mod">
        <pc:chgData name="patrick patrick" userId="3836d81ad406ae59" providerId="LiveId" clId="{A26B3B5B-4CB4-4133-A9DB-C98B9A48F950}" dt="2025-07-14T18:27:24.506" v="265" actId="6549"/>
        <pc:sldMkLst>
          <pc:docMk/>
          <pc:sldMk cId="3628774000" sldId="1905"/>
        </pc:sldMkLst>
        <pc:spChg chg="mod">
          <ac:chgData name="patrick patrick" userId="3836d81ad406ae59" providerId="LiveId" clId="{A26B3B5B-4CB4-4133-A9DB-C98B9A48F950}" dt="2025-07-14T18:27:24.506" v="265" actId="6549"/>
          <ac:spMkLst>
            <pc:docMk/>
            <pc:sldMk cId="3628774000" sldId="1905"/>
            <ac:spMk id="3" creationId="{E4478F24-E7F9-4693-9C4B-8151EC184E1B}"/>
          </ac:spMkLst>
        </pc:spChg>
      </pc:sldChg>
      <pc:sldChg chg="add del">
        <pc:chgData name="patrick patrick" userId="3836d81ad406ae59" providerId="LiveId" clId="{A26B3B5B-4CB4-4133-A9DB-C98B9A48F950}" dt="2025-07-30T17:58:10.903" v="3884" actId="2696"/>
        <pc:sldMkLst>
          <pc:docMk/>
          <pc:sldMk cId="572804009" sldId="1907"/>
        </pc:sldMkLst>
      </pc:sldChg>
      <pc:sldChg chg="add del">
        <pc:chgData name="patrick patrick" userId="3836d81ad406ae59" providerId="LiveId" clId="{A26B3B5B-4CB4-4133-A9DB-C98B9A48F950}" dt="2025-07-30T17:58:06.513" v="3883" actId="2696"/>
        <pc:sldMkLst>
          <pc:docMk/>
          <pc:sldMk cId="1840408555" sldId="1908"/>
        </pc:sldMkLst>
      </pc:sldChg>
      <pc:sldChg chg="modSp mod">
        <pc:chgData name="patrick patrick" userId="3836d81ad406ae59" providerId="LiveId" clId="{A26B3B5B-4CB4-4133-A9DB-C98B9A48F950}" dt="2025-07-30T18:06:44.594" v="4013" actId="6549"/>
        <pc:sldMkLst>
          <pc:docMk/>
          <pc:sldMk cId="581226629" sldId="1989"/>
        </pc:sldMkLst>
        <pc:spChg chg="mod">
          <ac:chgData name="patrick patrick" userId="3836d81ad406ae59" providerId="LiveId" clId="{A26B3B5B-4CB4-4133-A9DB-C98B9A48F950}" dt="2025-07-30T18:06:44.594" v="4013" actId="6549"/>
          <ac:spMkLst>
            <pc:docMk/>
            <pc:sldMk cId="581226629" sldId="1989"/>
            <ac:spMk id="5" creationId="{4E2C8D2B-8523-461A-BE4E-E54F31A17D83}"/>
          </ac:spMkLst>
        </pc:spChg>
      </pc:sldChg>
      <pc:sldChg chg="modSp mod">
        <pc:chgData name="patrick patrick" userId="3836d81ad406ae59" providerId="LiveId" clId="{A26B3B5B-4CB4-4133-A9DB-C98B9A48F950}" dt="2025-07-14T18:18:49.087" v="11" actId="20577"/>
        <pc:sldMkLst>
          <pc:docMk/>
          <pc:sldMk cId="3281684946" sldId="1995"/>
        </pc:sldMkLst>
        <pc:spChg chg="mod">
          <ac:chgData name="patrick patrick" userId="3836d81ad406ae59" providerId="LiveId" clId="{A26B3B5B-4CB4-4133-A9DB-C98B9A48F950}" dt="2025-07-14T18:18:49.087" v="11" actId="20577"/>
          <ac:spMkLst>
            <pc:docMk/>
            <pc:sldMk cId="3281684946" sldId="1995"/>
            <ac:spMk id="5" creationId="{00000000-0000-0000-0000-000000000000}"/>
          </ac:spMkLst>
        </pc:spChg>
      </pc:sldChg>
      <pc:sldChg chg="addSp delSp modSp mod">
        <pc:chgData name="patrick patrick" userId="3836d81ad406ae59" providerId="LiveId" clId="{A26B3B5B-4CB4-4133-A9DB-C98B9A48F950}" dt="2025-07-14T20:48:30.589" v="2673"/>
        <pc:sldMkLst>
          <pc:docMk/>
          <pc:sldMk cId="894419101" sldId="1999"/>
        </pc:sldMkLst>
        <pc:spChg chg="add mod">
          <ac:chgData name="patrick patrick" userId="3836d81ad406ae59" providerId="LiveId" clId="{A26B3B5B-4CB4-4133-A9DB-C98B9A48F950}" dt="2025-07-14T20:47:44.573" v="2666"/>
          <ac:spMkLst>
            <pc:docMk/>
            <pc:sldMk cId="894419101" sldId="1999"/>
            <ac:spMk id="2" creationId="{CD8BDF0D-BEC4-F7FF-F32A-524A2029FFE0}"/>
          </ac:spMkLst>
        </pc:spChg>
        <pc:spChg chg="add mod">
          <ac:chgData name="patrick patrick" userId="3836d81ad406ae59" providerId="LiveId" clId="{A26B3B5B-4CB4-4133-A9DB-C98B9A48F950}" dt="2025-07-14T20:48:30.589" v="2673"/>
          <ac:spMkLst>
            <pc:docMk/>
            <pc:sldMk cId="894419101" sldId="1999"/>
            <ac:spMk id="5" creationId="{D96776EB-8DE9-7CB0-FB2C-BFA0D68ABC02}"/>
          </ac:spMkLst>
        </pc:spChg>
      </pc:sldChg>
      <pc:sldChg chg="addSp delSp modSp mod">
        <pc:chgData name="patrick patrick" userId="3836d81ad406ae59" providerId="LiveId" clId="{A26B3B5B-4CB4-4133-A9DB-C98B9A48F950}" dt="2025-07-15T00:10:25.286" v="2873" actId="14100"/>
        <pc:sldMkLst>
          <pc:docMk/>
          <pc:sldMk cId="586147288" sldId="2000"/>
        </pc:sldMkLst>
        <pc:spChg chg="mod">
          <ac:chgData name="patrick patrick" userId="3836d81ad406ae59" providerId="LiveId" clId="{A26B3B5B-4CB4-4133-A9DB-C98B9A48F950}" dt="2025-07-15T00:10:25.286" v="2873" actId="14100"/>
          <ac:spMkLst>
            <pc:docMk/>
            <pc:sldMk cId="586147288" sldId="2000"/>
            <ac:spMk id="3" creationId="{E4478F24-E7F9-4693-9C4B-8151EC184E1B}"/>
          </ac:spMkLst>
        </pc:spChg>
        <pc:spChg chg="add mod">
          <ac:chgData name="patrick patrick" userId="3836d81ad406ae59" providerId="LiveId" clId="{A26B3B5B-4CB4-4133-A9DB-C98B9A48F950}" dt="2025-07-14T20:47:50.606" v="2668"/>
          <ac:spMkLst>
            <pc:docMk/>
            <pc:sldMk cId="586147288" sldId="2000"/>
            <ac:spMk id="5" creationId="{6A7F8D40-568A-4305-5AF6-DB81367DA99D}"/>
          </ac:spMkLst>
        </pc:spChg>
        <pc:spChg chg="add mod">
          <ac:chgData name="patrick patrick" userId="3836d81ad406ae59" providerId="LiveId" clId="{A26B3B5B-4CB4-4133-A9DB-C98B9A48F950}" dt="2025-07-14T20:48:35.638" v="2675"/>
          <ac:spMkLst>
            <pc:docMk/>
            <pc:sldMk cId="586147288" sldId="2000"/>
            <ac:spMk id="6" creationId="{A2C1C8A3-11CF-9A14-8746-DDBE0F262F7A}"/>
          </ac:spMkLst>
        </pc:spChg>
      </pc:sldChg>
      <pc:sldChg chg="addSp delSp modSp mod">
        <pc:chgData name="patrick patrick" userId="3836d81ad406ae59" providerId="LiveId" clId="{A26B3B5B-4CB4-4133-A9DB-C98B9A48F950}" dt="2025-07-14T20:49:26.704" v="2725" actId="20577"/>
        <pc:sldMkLst>
          <pc:docMk/>
          <pc:sldMk cId="1063480170" sldId="2001"/>
        </pc:sldMkLst>
        <pc:spChg chg="mod">
          <ac:chgData name="patrick patrick" userId="3836d81ad406ae59" providerId="LiveId" clId="{A26B3B5B-4CB4-4133-A9DB-C98B9A48F950}" dt="2025-07-14T20:49:26.704" v="2725" actId="20577"/>
          <ac:spMkLst>
            <pc:docMk/>
            <pc:sldMk cId="1063480170" sldId="2001"/>
            <ac:spMk id="3" creationId="{E4478F24-E7F9-4693-9C4B-8151EC184E1B}"/>
          </ac:spMkLst>
        </pc:spChg>
        <pc:spChg chg="add mod">
          <ac:chgData name="patrick patrick" userId="3836d81ad406ae59" providerId="LiveId" clId="{A26B3B5B-4CB4-4133-A9DB-C98B9A48F950}" dt="2025-07-14T20:47:57.230" v="2670"/>
          <ac:spMkLst>
            <pc:docMk/>
            <pc:sldMk cId="1063480170" sldId="2001"/>
            <ac:spMk id="5" creationId="{0365FA60-9C11-CFD2-D726-E93D920B3F87}"/>
          </ac:spMkLst>
        </pc:spChg>
        <pc:spChg chg="add mod">
          <ac:chgData name="patrick patrick" userId="3836d81ad406ae59" providerId="LiveId" clId="{A26B3B5B-4CB4-4133-A9DB-C98B9A48F950}" dt="2025-07-14T20:48:43.110" v="2677"/>
          <ac:spMkLst>
            <pc:docMk/>
            <pc:sldMk cId="1063480170" sldId="2001"/>
            <ac:spMk id="6" creationId="{9B9ACFAE-7296-FBE6-F957-1A4558F3FA1A}"/>
          </ac:spMkLst>
        </pc:spChg>
      </pc:sldChg>
      <pc:sldChg chg="modSp mod">
        <pc:chgData name="patrick patrick" userId="3836d81ad406ae59" providerId="LiveId" clId="{A26B3B5B-4CB4-4133-A9DB-C98B9A48F950}" dt="2025-07-14T18:22:53.415" v="121" actId="6549"/>
        <pc:sldMkLst>
          <pc:docMk/>
          <pc:sldMk cId="375672929" sldId="2006"/>
        </pc:sldMkLst>
        <pc:spChg chg="mod">
          <ac:chgData name="patrick patrick" userId="3836d81ad406ae59" providerId="LiveId" clId="{A26B3B5B-4CB4-4133-A9DB-C98B9A48F950}" dt="2025-07-14T18:22:53.415" v="121" actId="6549"/>
          <ac:spMkLst>
            <pc:docMk/>
            <pc:sldMk cId="375672929" sldId="2006"/>
            <ac:spMk id="3" creationId="{E4478F24-E7F9-4693-9C4B-8151EC184E1B}"/>
          </ac:spMkLst>
        </pc:spChg>
      </pc:sldChg>
      <pc:sldChg chg="modSp mod">
        <pc:chgData name="patrick patrick" userId="3836d81ad406ae59" providerId="LiveId" clId="{A26B3B5B-4CB4-4133-A9DB-C98B9A48F950}" dt="2025-07-14T20:48:20.398" v="2671" actId="1076"/>
        <pc:sldMkLst>
          <pc:docMk/>
          <pc:sldMk cId="839266956" sldId="2011"/>
        </pc:sldMkLst>
        <pc:spChg chg="mod">
          <ac:chgData name="patrick patrick" userId="3836d81ad406ae59" providerId="LiveId" clId="{A26B3B5B-4CB4-4133-A9DB-C98B9A48F950}" dt="2025-07-14T20:48:20.398" v="2671" actId="1076"/>
          <ac:spMkLst>
            <pc:docMk/>
            <pc:sldMk cId="839266956" sldId="2011"/>
            <ac:spMk id="7" creationId="{5C601AC5-6EA6-4542-A0C2-6E57BA078772}"/>
          </ac:spMkLst>
        </pc:spChg>
        <pc:spChg chg="mod">
          <ac:chgData name="patrick patrick" userId="3836d81ad406ae59" providerId="LiveId" clId="{A26B3B5B-4CB4-4133-A9DB-C98B9A48F950}" dt="2025-07-14T20:47:33.620" v="2664" actId="1076"/>
          <ac:spMkLst>
            <pc:docMk/>
            <pc:sldMk cId="839266956" sldId="2011"/>
            <ac:spMk id="13" creationId="{64846563-7680-5EEB-D6FE-3570301CE53D}"/>
          </ac:spMkLst>
        </pc:spChg>
      </pc:sldChg>
      <pc:sldChg chg="addSp delSp modSp mod">
        <pc:chgData name="patrick patrick" userId="3836d81ad406ae59" providerId="LiveId" clId="{A26B3B5B-4CB4-4133-A9DB-C98B9A48F950}" dt="2025-07-14T20:13:46.067" v="1927"/>
        <pc:sldMkLst>
          <pc:docMk/>
          <pc:sldMk cId="107243306" sldId="2013"/>
        </pc:sldMkLst>
        <pc:picChg chg="add mod">
          <ac:chgData name="patrick patrick" userId="3836d81ad406ae59" providerId="LiveId" clId="{A26B3B5B-4CB4-4133-A9DB-C98B9A48F950}" dt="2025-07-14T20:13:46.067" v="1927"/>
          <ac:picMkLst>
            <pc:docMk/>
            <pc:sldMk cId="107243306" sldId="2013"/>
            <ac:picMk id="4" creationId="{45AB82B9-9A27-0163-77AD-89BF2A4BE900}"/>
          </ac:picMkLst>
        </pc:picChg>
      </pc:sldChg>
      <pc:sldChg chg="modSp mod">
        <pc:chgData name="patrick patrick" userId="3836d81ad406ae59" providerId="LiveId" clId="{A26B3B5B-4CB4-4133-A9DB-C98B9A48F950}" dt="2025-07-26T19:33:50.312" v="3851" actId="20577"/>
        <pc:sldMkLst>
          <pc:docMk/>
          <pc:sldMk cId="3245933440" sldId="2016"/>
        </pc:sldMkLst>
        <pc:spChg chg="mod">
          <ac:chgData name="patrick patrick" userId="3836d81ad406ae59" providerId="LiveId" clId="{A26B3B5B-4CB4-4133-A9DB-C98B9A48F950}" dt="2025-07-26T19:33:50.312" v="3851" actId="20577"/>
          <ac:spMkLst>
            <pc:docMk/>
            <pc:sldMk cId="3245933440" sldId="2016"/>
            <ac:spMk id="2" creationId="{8667EC9C-14B8-445E-BE3D-2636B1D8D966}"/>
          </ac:spMkLst>
        </pc:spChg>
      </pc:sldChg>
      <pc:sldChg chg="modSp mod">
        <pc:chgData name="patrick patrick" userId="3836d81ad406ae59" providerId="LiveId" clId="{A26B3B5B-4CB4-4133-A9DB-C98B9A48F950}" dt="2025-07-14T20:50:01.808" v="2733" actId="20577"/>
        <pc:sldMkLst>
          <pc:docMk/>
          <pc:sldMk cId="1309917706" sldId="2018"/>
        </pc:sldMkLst>
        <pc:spChg chg="mod">
          <ac:chgData name="patrick patrick" userId="3836d81ad406ae59" providerId="LiveId" clId="{A26B3B5B-4CB4-4133-A9DB-C98B9A48F950}" dt="2025-07-14T20:50:01.808" v="2733" actId="20577"/>
          <ac:spMkLst>
            <pc:docMk/>
            <pc:sldMk cId="1309917706" sldId="2018"/>
            <ac:spMk id="2" creationId="{8667EC9C-14B8-445E-BE3D-2636B1D8D966}"/>
          </ac:spMkLst>
        </pc:spChg>
      </pc:sldChg>
      <pc:sldChg chg="modSp mod">
        <pc:chgData name="patrick patrick" userId="3836d81ad406ae59" providerId="LiveId" clId="{A26B3B5B-4CB4-4133-A9DB-C98B9A48F950}" dt="2025-07-26T19:34:39.950" v="3856" actId="6549"/>
        <pc:sldMkLst>
          <pc:docMk/>
          <pc:sldMk cId="3366011779" sldId="2019"/>
        </pc:sldMkLst>
        <pc:spChg chg="mod">
          <ac:chgData name="patrick patrick" userId="3836d81ad406ae59" providerId="LiveId" clId="{A26B3B5B-4CB4-4133-A9DB-C98B9A48F950}" dt="2025-07-26T19:34:39.950" v="3856" actId="6549"/>
          <ac:spMkLst>
            <pc:docMk/>
            <pc:sldMk cId="3366011779" sldId="2019"/>
            <ac:spMk id="2" creationId="{8667EC9C-14B8-445E-BE3D-2636B1D8D966}"/>
          </ac:spMkLst>
        </pc:spChg>
      </pc:sldChg>
      <pc:sldChg chg="modSp mod">
        <pc:chgData name="patrick patrick" userId="3836d81ad406ae59" providerId="LiveId" clId="{A26B3B5B-4CB4-4133-A9DB-C98B9A48F950}" dt="2025-07-14T20:50:31.195" v="2741" actId="20577"/>
        <pc:sldMkLst>
          <pc:docMk/>
          <pc:sldMk cId="101061425" sldId="2020"/>
        </pc:sldMkLst>
        <pc:spChg chg="mod">
          <ac:chgData name="patrick patrick" userId="3836d81ad406ae59" providerId="LiveId" clId="{A26B3B5B-4CB4-4133-A9DB-C98B9A48F950}" dt="2025-07-14T20:50:31.195" v="2741" actId="20577"/>
          <ac:spMkLst>
            <pc:docMk/>
            <pc:sldMk cId="101061425" sldId="2020"/>
            <ac:spMk id="2" creationId="{8667EC9C-14B8-445E-BE3D-2636B1D8D966}"/>
          </ac:spMkLst>
        </pc:spChg>
      </pc:sldChg>
      <pc:sldChg chg="modSp mod">
        <pc:chgData name="patrick patrick" userId="3836d81ad406ae59" providerId="LiveId" clId="{A26B3B5B-4CB4-4133-A9DB-C98B9A48F950}" dt="2025-07-15T00:08:05.881" v="2834" actId="14100"/>
        <pc:sldMkLst>
          <pc:docMk/>
          <pc:sldMk cId="719046418" sldId="2025"/>
        </pc:sldMkLst>
        <pc:spChg chg="mod">
          <ac:chgData name="patrick patrick" userId="3836d81ad406ae59" providerId="LiveId" clId="{A26B3B5B-4CB4-4133-A9DB-C98B9A48F950}" dt="2025-07-15T00:08:05.881" v="2834" actId="14100"/>
          <ac:spMkLst>
            <pc:docMk/>
            <pc:sldMk cId="719046418" sldId="2025"/>
            <ac:spMk id="6" creationId="{5B05DB65-019F-438F-B74E-F75AF7992876}"/>
          </ac:spMkLst>
        </pc:spChg>
      </pc:sldChg>
      <pc:sldChg chg="addSp delSp modSp add del mod">
        <pc:chgData name="patrick patrick" userId="3836d81ad406ae59" providerId="LiveId" clId="{A26B3B5B-4CB4-4133-A9DB-C98B9A48F950}" dt="2025-07-14T19:02:05.307" v="1004" actId="2696"/>
        <pc:sldMkLst>
          <pc:docMk/>
          <pc:sldMk cId="2039911096" sldId="2029"/>
        </pc:sldMkLst>
      </pc:sldChg>
      <pc:sldChg chg="addSp delSp modSp add mod">
        <pc:chgData name="patrick patrick" userId="3836d81ad406ae59" providerId="LiveId" clId="{A26B3B5B-4CB4-4133-A9DB-C98B9A48F950}" dt="2025-07-14T20:16:41.307" v="1938" actId="20577"/>
        <pc:sldMkLst>
          <pc:docMk/>
          <pc:sldMk cId="3363797174" sldId="2029"/>
        </pc:sldMkLst>
        <pc:spChg chg="mod">
          <ac:chgData name="patrick patrick" userId="3836d81ad406ae59" providerId="LiveId" clId="{A26B3B5B-4CB4-4133-A9DB-C98B9A48F950}" dt="2025-07-14T20:16:41.307" v="1938" actId="20577"/>
          <ac:spMkLst>
            <pc:docMk/>
            <pc:sldMk cId="3363797174" sldId="2029"/>
            <ac:spMk id="5" creationId="{A0E43CA7-EC99-931F-3FA3-3E0064BFF32B}"/>
          </ac:spMkLst>
        </pc:spChg>
        <pc:picChg chg="add mod">
          <ac:chgData name="patrick patrick" userId="3836d81ad406ae59" providerId="LiveId" clId="{A26B3B5B-4CB4-4133-A9DB-C98B9A48F950}" dt="2025-07-14T19:41:48.272" v="1867"/>
          <ac:picMkLst>
            <pc:docMk/>
            <pc:sldMk cId="3363797174" sldId="2029"/>
            <ac:picMk id="4" creationId="{3B4BEEF3-1674-996B-AE24-01D0CAC04926}"/>
          </ac:picMkLst>
        </pc:picChg>
      </pc:sldChg>
      <pc:sldChg chg="addSp delSp modSp add mod setBg">
        <pc:chgData name="patrick patrick" userId="3836d81ad406ae59" providerId="LiveId" clId="{A26B3B5B-4CB4-4133-A9DB-C98B9A48F950}" dt="2025-07-14T20:10:25.180" v="1902" actId="692"/>
        <pc:sldMkLst>
          <pc:docMk/>
          <pc:sldMk cId="1667035389" sldId="2030"/>
        </pc:sldMkLst>
        <pc:spChg chg="mod">
          <ac:chgData name="patrick patrick" userId="3836d81ad406ae59" providerId="LiveId" clId="{A26B3B5B-4CB4-4133-A9DB-C98B9A48F950}" dt="2025-07-14T20:08:43.912" v="1881" actId="1076"/>
          <ac:spMkLst>
            <pc:docMk/>
            <pc:sldMk cId="1667035389" sldId="2030"/>
            <ac:spMk id="5" creationId="{ED2FAA61-A38B-5B7E-AD06-21442A8A1A8A}"/>
          </ac:spMkLst>
        </pc:spChg>
        <pc:spChg chg="mod">
          <ac:chgData name="patrick patrick" userId="3836d81ad406ae59" providerId="LiveId" clId="{A26B3B5B-4CB4-4133-A9DB-C98B9A48F950}" dt="2025-07-14T20:07:49.114" v="1874" actId="1076"/>
          <ac:spMkLst>
            <pc:docMk/>
            <pc:sldMk cId="1667035389" sldId="2030"/>
            <ac:spMk id="9" creationId="{6234D351-43C3-65DA-B78A-6BA8028DEA10}"/>
          </ac:spMkLst>
        </pc:spChg>
        <pc:picChg chg="add mod">
          <ac:chgData name="patrick patrick" userId="3836d81ad406ae59" providerId="LiveId" clId="{A26B3B5B-4CB4-4133-A9DB-C98B9A48F950}" dt="2025-07-14T20:10:25.180" v="1902" actId="692"/>
          <ac:picMkLst>
            <pc:docMk/>
            <pc:sldMk cId="1667035389" sldId="2030"/>
            <ac:picMk id="3" creationId="{FD459A37-981B-4B21-7077-56448F1DE640}"/>
          </ac:picMkLst>
        </pc:picChg>
      </pc:sldChg>
      <pc:sldChg chg="addSp delSp modSp add del mod">
        <pc:chgData name="patrick patrick" userId="3836d81ad406ae59" providerId="LiveId" clId="{A26B3B5B-4CB4-4133-A9DB-C98B9A48F950}" dt="2025-07-14T19:02:05.307" v="1004" actId="2696"/>
        <pc:sldMkLst>
          <pc:docMk/>
          <pc:sldMk cId="2632303012" sldId="2030"/>
        </pc:sldMkLst>
      </pc:sldChg>
      <pc:sldChg chg="addSp delSp modSp add del mod">
        <pc:chgData name="patrick patrick" userId="3836d81ad406ae59" providerId="LiveId" clId="{A26B3B5B-4CB4-4133-A9DB-C98B9A48F950}" dt="2025-07-14T19:02:05.307" v="1004" actId="2696"/>
        <pc:sldMkLst>
          <pc:docMk/>
          <pc:sldMk cId="446094265" sldId="2031"/>
        </pc:sldMkLst>
      </pc:sldChg>
      <pc:sldChg chg="addSp delSp modSp add mod">
        <pc:chgData name="patrick patrick" userId="3836d81ad406ae59" providerId="LiveId" clId="{A26B3B5B-4CB4-4133-A9DB-C98B9A48F950}" dt="2025-07-14T20:18:44.006" v="1955" actId="20577"/>
        <pc:sldMkLst>
          <pc:docMk/>
          <pc:sldMk cId="4146914368" sldId="2031"/>
        </pc:sldMkLst>
        <pc:spChg chg="mod">
          <ac:chgData name="patrick patrick" userId="3836d81ad406ae59" providerId="LiveId" clId="{A26B3B5B-4CB4-4133-A9DB-C98B9A48F950}" dt="2025-07-14T20:18:44.006" v="1955" actId="20577"/>
          <ac:spMkLst>
            <pc:docMk/>
            <pc:sldMk cId="4146914368" sldId="2031"/>
            <ac:spMk id="5" creationId="{0FF6B145-DBFC-4684-D77F-F1BD38602EDB}"/>
          </ac:spMkLst>
        </pc:spChg>
        <pc:spChg chg="add mod">
          <ac:chgData name="patrick patrick" userId="3836d81ad406ae59" providerId="LiveId" clId="{A26B3B5B-4CB4-4133-A9DB-C98B9A48F950}" dt="2025-07-14T20:12:59.641" v="1921"/>
          <ac:spMkLst>
            <pc:docMk/>
            <pc:sldMk cId="4146914368" sldId="2031"/>
            <ac:spMk id="7" creationId="{26F5529E-29D2-7F5E-96F9-D937D2F2FB79}"/>
          </ac:spMkLst>
        </pc:spChg>
        <pc:picChg chg="add mod">
          <ac:chgData name="patrick patrick" userId="3836d81ad406ae59" providerId="LiveId" clId="{A26B3B5B-4CB4-4133-A9DB-C98B9A48F950}" dt="2025-07-14T20:11:05.413" v="1908"/>
          <ac:picMkLst>
            <pc:docMk/>
            <pc:sldMk cId="4146914368" sldId="2031"/>
            <ac:picMk id="3" creationId="{A6D19446-5C29-478A-93BE-7F3204408966}"/>
          </ac:picMkLst>
        </pc:picChg>
      </pc:sldChg>
      <pc:sldChg chg="addSp delSp modSp add del mod ord">
        <pc:chgData name="patrick patrick" userId="3836d81ad406ae59" providerId="LiveId" clId="{A26B3B5B-4CB4-4133-A9DB-C98B9A48F950}" dt="2025-07-14T19:02:05.307" v="1004" actId="2696"/>
        <pc:sldMkLst>
          <pc:docMk/>
          <pc:sldMk cId="391387834" sldId="2032"/>
        </pc:sldMkLst>
      </pc:sldChg>
      <pc:sldChg chg="add">
        <pc:chgData name="patrick patrick" userId="3836d81ad406ae59" providerId="LiveId" clId="{A26B3B5B-4CB4-4133-A9DB-C98B9A48F950}" dt="2025-07-14T19:02:15.697" v="1005"/>
        <pc:sldMkLst>
          <pc:docMk/>
          <pc:sldMk cId="854622930" sldId="2032"/>
        </pc:sldMkLst>
      </pc:sldChg>
      <pc:sldChg chg="add">
        <pc:chgData name="patrick patrick" userId="3836d81ad406ae59" providerId="LiveId" clId="{A26B3B5B-4CB4-4133-A9DB-C98B9A48F950}" dt="2025-07-14T19:02:15.697" v="1005"/>
        <pc:sldMkLst>
          <pc:docMk/>
          <pc:sldMk cId="2328727375" sldId="2033"/>
        </pc:sldMkLst>
      </pc:sldChg>
      <pc:sldChg chg="addSp delSp modSp add del mod">
        <pc:chgData name="patrick patrick" userId="3836d81ad406ae59" providerId="LiveId" clId="{A26B3B5B-4CB4-4133-A9DB-C98B9A48F950}" dt="2025-07-14T19:02:05.307" v="1004" actId="2696"/>
        <pc:sldMkLst>
          <pc:docMk/>
          <pc:sldMk cId="3926384993" sldId="2033"/>
        </pc:sldMkLst>
      </pc:sldChg>
      <pc:sldChg chg="addSp delSp modSp add del mod">
        <pc:chgData name="patrick patrick" userId="3836d81ad406ae59" providerId="LiveId" clId="{A26B3B5B-4CB4-4133-A9DB-C98B9A48F950}" dt="2025-07-14T19:02:05.307" v="1004" actId="2696"/>
        <pc:sldMkLst>
          <pc:docMk/>
          <pc:sldMk cId="1461350571" sldId="2034"/>
        </pc:sldMkLst>
      </pc:sldChg>
      <pc:sldChg chg="addSp delSp modSp add mod">
        <pc:chgData name="patrick patrick" userId="3836d81ad406ae59" providerId="LiveId" clId="{A26B3B5B-4CB4-4133-A9DB-C98B9A48F950}" dt="2025-07-14T20:19:37.472" v="1963" actId="20577"/>
        <pc:sldMkLst>
          <pc:docMk/>
          <pc:sldMk cId="2274615828" sldId="2034"/>
        </pc:sldMkLst>
        <pc:spChg chg="add mod">
          <ac:chgData name="patrick patrick" userId="3836d81ad406ae59" providerId="LiveId" clId="{A26B3B5B-4CB4-4133-A9DB-C98B9A48F950}" dt="2025-07-14T20:13:03.903" v="1922"/>
          <ac:spMkLst>
            <pc:docMk/>
            <pc:sldMk cId="2274615828" sldId="2034"/>
            <ac:spMk id="3" creationId="{103F6ABE-43D7-8404-7486-F2F775BF19D0}"/>
          </ac:spMkLst>
        </pc:spChg>
        <pc:spChg chg="mod">
          <ac:chgData name="patrick patrick" userId="3836d81ad406ae59" providerId="LiveId" clId="{A26B3B5B-4CB4-4133-A9DB-C98B9A48F950}" dt="2025-07-14T20:19:37.472" v="1963" actId="20577"/>
          <ac:spMkLst>
            <pc:docMk/>
            <pc:sldMk cId="2274615828" sldId="2034"/>
            <ac:spMk id="5" creationId="{1902C259-3210-E318-0892-6BE95A74CDC1}"/>
          </ac:spMkLst>
        </pc:spChg>
        <pc:picChg chg="add mod">
          <ac:chgData name="patrick patrick" userId="3836d81ad406ae59" providerId="LiveId" clId="{A26B3B5B-4CB4-4133-A9DB-C98B9A48F950}" dt="2025-07-14T20:11:33.021" v="1914"/>
          <ac:picMkLst>
            <pc:docMk/>
            <pc:sldMk cId="2274615828" sldId="2034"/>
            <ac:picMk id="2" creationId="{06D7E34F-22C8-42EE-D967-12C4F26A2103}"/>
          </ac:picMkLst>
        </pc:picChg>
      </pc:sldChg>
      <pc:sldChg chg="modSp add mod">
        <pc:chgData name="patrick patrick" userId="3836d81ad406ae59" providerId="LiveId" clId="{A26B3B5B-4CB4-4133-A9DB-C98B9A48F950}" dt="2025-07-14T19:01:48.601" v="1003" actId="255"/>
        <pc:sldMkLst>
          <pc:docMk/>
          <pc:sldMk cId="2756972512" sldId="2035"/>
        </pc:sldMkLst>
        <pc:spChg chg="mod">
          <ac:chgData name="patrick patrick" userId="3836d81ad406ae59" providerId="LiveId" clId="{A26B3B5B-4CB4-4133-A9DB-C98B9A48F950}" dt="2025-07-14T19:01:48.601" v="1003" actId="255"/>
          <ac:spMkLst>
            <pc:docMk/>
            <pc:sldMk cId="2756972512" sldId="2035"/>
            <ac:spMk id="2" creationId="{A7B09C74-A64C-1AD4-F2DB-93147EA87466}"/>
          </ac:spMkLst>
        </pc:spChg>
      </pc:sldChg>
      <pc:sldChg chg="addSp delSp modSp add mod">
        <pc:chgData name="patrick patrick" userId="3836d81ad406ae59" providerId="LiveId" clId="{A26B3B5B-4CB4-4133-A9DB-C98B9A48F950}" dt="2025-07-14T20:25:24.086" v="2306" actId="1076"/>
        <pc:sldMkLst>
          <pc:docMk/>
          <pc:sldMk cId="2242282698" sldId="2036"/>
        </pc:sldMkLst>
        <pc:spChg chg="add mod">
          <ac:chgData name="patrick patrick" userId="3836d81ad406ae59" providerId="LiveId" clId="{A26B3B5B-4CB4-4133-A9DB-C98B9A48F950}" dt="2025-07-14T20:25:13.738" v="2305"/>
          <ac:spMkLst>
            <pc:docMk/>
            <pc:sldMk cId="2242282698" sldId="2036"/>
            <ac:spMk id="3" creationId="{B1E22A68-CC69-569F-9401-D1349A8BA9E8}"/>
          </ac:spMkLst>
        </pc:spChg>
        <pc:spChg chg="mod">
          <ac:chgData name="patrick patrick" userId="3836d81ad406ae59" providerId="LiveId" clId="{A26B3B5B-4CB4-4133-A9DB-C98B9A48F950}" dt="2025-07-14T20:25:24.086" v="2306" actId="1076"/>
          <ac:spMkLst>
            <pc:docMk/>
            <pc:sldMk cId="2242282698" sldId="2036"/>
            <ac:spMk id="5" creationId="{AAAC98A0-005C-02DC-B942-DAF53D611B94}"/>
          </ac:spMkLst>
        </pc:spChg>
        <pc:picChg chg="add mod">
          <ac:chgData name="patrick patrick" userId="3836d81ad406ae59" providerId="LiveId" clId="{A26B3B5B-4CB4-4133-A9DB-C98B9A48F950}" dt="2025-07-14T20:24:59.805" v="2304"/>
          <ac:picMkLst>
            <pc:docMk/>
            <pc:sldMk cId="2242282698" sldId="2036"/>
            <ac:picMk id="2" creationId="{4BA1A362-8E22-7584-8BE4-EF729876DE95}"/>
          </ac:picMkLst>
        </pc:picChg>
      </pc:sldChg>
      <pc:sldChg chg="addSp delSp modSp add mod">
        <pc:chgData name="patrick patrick" userId="3836d81ad406ae59" providerId="LiveId" clId="{A26B3B5B-4CB4-4133-A9DB-C98B9A48F950}" dt="2025-07-14T20:27:04.129" v="2320" actId="1076"/>
        <pc:sldMkLst>
          <pc:docMk/>
          <pc:sldMk cId="595917001" sldId="2037"/>
        </pc:sldMkLst>
        <pc:spChg chg="add mod">
          <ac:chgData name="patrick patrick" userId="3836d81ad406ae59" providerId="LiveId" clId="{A26B3B5B-4CB4-4133-A9DB-C98B9A48F950}" dt="2025-07-14T20:25:59.824" v="2309" actId="1076"/>
          <ac:spMkLst>
            <pc:docMk/>
            <pc:sldMk cId="595917001" sldId="2037"/>
            <ac:spMk id="3" creationId="{8A01566E-E274-5F24-6C5F-62AD8B597DF2}"/>
          </ac:spMkLst>
        </pc:spChg>
        <pc:spChg chg="mod">
          <ac:chgData name="patrick patrick" userId="3836d81ad406ae59" providerId="LiveId" clId="{A26B3B5B-4CB4-4133-A9DB-C98B9A48F950}" dt="2025-07-14T20:27:04.129" v="2320" actId="1076"/>
          <ac:spMkLst>
            <pc:docMk/>
            <pc:sldMk cId="595917001" sldId="2037"/>
            <ac:spMk id="5" creationId="{2451E684-0F40-AE39-7523-BB338DA64897}"/>
          </ac:spMkLst>
        </pc:spChg>
        <pc:picChg chg="add mod">
          <ac:chgData name="patrick patrick" userId="3836d81ad406ae59" providerId="LiveId" clId="{A26B3B5B-4CB4-4133-A9DB-C98B9A48F950}" dt="2025-07-14T20:25:48.316" v="2308"/>
          <ac:picMkLst>
            <pc:docMk/>
            <pc:sldMk cId="595917001" sldId="2037"/>
            <ac:picMk id="7" creationId="{EA60BBD1-049E-278E-145B-A3722801955B}"/>
          </ac:picMkLst>
        </pc:picChg>
      </pc:sldChg>
      <pc:sldChg chg="addSp delSp modSp add mod ord">
        <pc:chgData name="patrick patrick" userId="3836d81ad406ae59" providerId="LiveId" clId="{A26B3B5B-4CB4-4133-A9DB-C98B9A48F950}" dt="2025-07-19T14:50:01.618" v="3170" actId="20577"/>
        <pc:sldMkLst>
          <pc:docMk/>
          <pc:sldMk cId="2784992443" sldId="2038"/>
        </pc:sldMkLst>
        <pc:spChg chg="mod">
          <ac:chgData name="patrick patrick" userId="3836d81ad406ae59" providerId="LiveId" clId="{A26B3B5B-4CB4-4133-A9DB-C98B9A48F950}" dt="2025-07-19T14:50:01.618" v="3170" actId="20577"/>
          <ac:spMkLst>
            <pc:docMk/>
            <pc:sldMk cId="2784992443" sldId="2038"/>
            <ac:spMk id="5" creationId="{55B7C59E-480C-A271-9156-74819622244D}"/>
          </ac:spMkLst>
        </pc:spChg>
        <pc:spChg chg="mod">
          <ac:chgData name="patrick patrick" userId="3836d81ad406ae59" providerId="LiveId" clId="{A26B3B5B-4CB4-4133-A9DB-C98B9A48F950}" dt="2025-07-14T19:41:20.905" v="1865" actId="1076"/>
          <ac:spMkLst>
            <pc:docMk/>
            <pc:sldMk cId="2784992443" sldId="2038"/>
            <ac:spMk id="9" creationId="{0FBCA0E6-EC58-448B-9907-570E266F42D4}"/>
          </ac:spMkLst>
        </pc:spChg>
        <pc:picChg chg="add mod">
          <ac:chgData name="patrick patrick" userId="3836d81ad406ae59" providerId="LiveId" clId="{A26B3B5B-4CB4-4133-A9DB-C98B9A48F950}" dt="2025-07-14T20:23:57.479" v="2297" actId="692"/>
          <ac:picMkLst>
            <pc:docMk/>
            <pc:sldMk cId="2784992443" sldId="2038"/>
            <ac:picMk id="2" creationId="{982C6888-FED2-6CBC-990F-6EC2A1C3F0C3}"/>
          </ac:picMkLst>
        </pc:picChg>
      </pc:sldChg>
      <pc:sldChg chg="addSp delSp modSp add mod">
        <pc:chgData name="patrick patrick" userId="3836d81ad406ae59" providerId="LiveId" clId="{A26B3B5B-4CB4-4133-A9DB-C98B9A48F950}" dt="2025-07-14T20:24:43.282" v="2301" actId="1076"/>
        <pc:sldMkLst>
          <pc:docMk/>
          <pc:sldMk cId="2315967764" sldId="2039"/>
        </pc:sldMkLst>
        <pc:spChg chg="mod">
          <ac:chgData name="patrick patrick" userId="3836d81ad406ae59" providerId="LiveId" clId="{A26B3B5B-4CB4-4133-A9DB-C98B9A48F950}" dt="2025-07-14T20:24:43.282" v="2301" actId="1076"/>
          <ac:spMkLst>
            <pc:docMk/>
            <pc:sldMk cId="2315967764" sldId="2039"/>
            <ac:spMk id="3" creationId="{69208088-66D0-0995-8C67-FE4F2D63DC95}"/>
          </ac:spMkLst>
        </pc:spChg>
        <pc:spChg chg="mod">
          <ac:chgData name="patrick patrick" userId="3836d81ad406ae59" providerId="LiveId" clId="{A26B3B5B-4CB4-4133-A9DB-C98B9A48F950}" dt="2025-07-14T20:22:33.990" v="2292" actId="20577"/>
          <ac:spMkLst>
            <pc:docMk/>
            <pc:sldMk cId="2315967764" sldId="2039"/>
            <ac:spMk id="5" creationId="{2D0F6032-FD6C-2462-4815-0D3FC8445356}"/>
          </ac:spMkLst>
        </pc:spChg>
        <pc:picChg chg="add mod">
          <ac:chgData name="patrick patrick" userId="3836d81ad406ae59" providerId="LiveId" clId="{A26B3B5B-4CB4-4133-A9DB-C98B9A48F950}" dt="2025-07-14T20:24:30.745" v="2300" actId="1076"/>
          <ac:picMkLst>
            <pc:docMk/>
            <pc:sldMk cId="2315967764" sldId="2039"/>
            <ac:picMk id="6" creationId="{1A003DB6-ECCD-5449-EC2C-0DEBDEDBA9B2}"/>
          </ac:picMkLst>
        </pc:picChg>
      </pc:sldChg>
      <pc:sldChg chg="modSp add mod">
        <pc:chgData name="patrick patrick" userId="3836d81ad406ae59" providerId="LiveId" clId="{A26B3B5B-4CB4-4133-A9DB-C98B9A48F950}" dt="2025-07-28T17:19:25.487" v="3877" actId="122"/>
        <pc:sldMkLst>
          <pc:docMk/>
          <pc:sldMk cId="290695827" sldId="2040"/>
        </pc:sldMkLst>
        <pc:spChg chg="mod">
          <ac:chgData name="patrick patrick" userId="3836d81ad406ae59" providerId="LiveId" clId="{A26B3B5B-4CB4-4133-A9DB-C98B9A48F950}" dt="2025-07-28T17:19:25.487" v="3877" actId="122"/>
          <ac:spMkLst>
            <pc:docMk/>
            <pc:sldMk cId="290695827" sldId="2040"/>
            <ac:spMk id="2" creationId="{95CF88F9-50C6-1930-BE13-0D3C60F687C1}"/>
          </ac:spMkLst>
        </pc:spChg>
      </pc:sldChg>
      <pc:sldChg chg="add del setBg">
        <pc:chgData name="patrick patrick" userId="3836d81ad406ae59" providerId="LiveId" clId="{A26B3B5B-4CB4-4133-A9DB-C98B9A48F950}" dt="2025-07-14T20:50:55.378" v="2743"/>
        <pc:sldMkLst>
          <pc:docMk/>
          <pc:sldMk cId="1640531259" sldId="2041"/>
        </pc:sldMkLst>
      </pc:sldChg>
      <pc:sldChg chg="modSp add mod">
        <pc:chgData name="patrick patrick" userId="3836d81ad406ae59" providerId="LiveId" clId="{A26B3B5B-4CB4-4133-A9DB-C98B9A48F950}" dt="2025-07-14T20:51:21.274" v="2798" actId="1076"/>
        <pc:sldMkLst>
          <pc:docMk/>
          <pc:sldMk cId="4167739135" sldId="2041"/>
        </pc:sldMkLst>
        <pc:spChg chg="mod">
          <ac:chgData name="patrick patrick" userId="3836d81ad406ae59" providerId="LiveId" clId="{A26B3B5B-4CB4-4133-A9DB-C98B9A48F950}" dt="2025-07-14T20:51:21.274" v="2798" actId="1076"/>
          <ac:spMkLst>
            <pc:docMk/>
            <pc:sldMk cId="4167739135" sldId="2041"/>
            <ac:spMk id="2" creationId="{803A24DE-CCC1-69BD-4FD5-8455EE5E9DD3}"/>
          </ac:spMkLst>
        </pc:spChg>
      </pc:sldChg>
      <pc:sldChg chg="modSp add mod">
        <pc:chgData name="patrick patrick" userId="3836d81ad406ae59" providerId="LiveId" clId="{A26B3B5B-4CB4-4133-A9DB-C98B9A48F950}" dt="2025-07-15T00:06:49.048" v="2830" actId="1076"/>
        <pc:sldMkLst>
          <pc:docMk/>
          <pc:sldMk cId="16225314" sldId="2042"/>
        </pc:sldMkLst>
        <pc:spChg chg="mod">
          <ac:chgData name="patrick patrick" userId="3836d81ad406ae59" providerId="LiveId" clId="{A26B3B5B-4CB4-4133-A9DB-C98B9A48F950}" dt="2025-07-15T00:06:49.048" v="2830" actId="1076"/>
          <ac:spMkLst>
            <pc:docMk/>
            <pc:sldMk cId="16225314" sldId="2042"/>
            <ac:spMk id="6" creationId="{69FFCC83-244F-256C-6BB4-255B0F506C2D}"/>
          </ac:spMkLst>
        </pc:spChg>
      </pc:sldChg>
      <pc:sldChg chg="add del">
        <pc:chgData name="patrick patrick" userId="3836d81ad406ae59" providerId="LiveId" clId="{A26B3B5B-4CB4-4133-A9DB-C98B9A48F950}" dt="2025-07-15T01:22:42.783" v="2875" actId="2696"/>
        <pc:sldMkLst>
          <pc:docMk/>
          <pc:sldMk cId="2411154790" sldId="2043"/>
        </pc:sldMkLst>
      </pc:sldChg>
      <pc:sldChg chg="addSp delSp modSp add mod">
        <pc:chgData name="patrick patrick" userId="3836d81ad406ae59" providerId="LiveId" clId="{A26B3B5B-4CB4-4133-A9DB-C98B9A48F950}" dt="2025-07-19T14:39:49.707" v="2989" actId="1076"/>
        <pc:sldMkLst>
          <pc:docMk/>
          <pc:sldMk cId="3393020801" sldId="2043"/>
        </pc:sldMkLst>
        <pc:spChg chg="mod">
          <ac:chgData name="patrick patrick" userId="3836d81ad406ae59" providerId="LiveId" clId="{A26B3B5B-4CB4-4133-A9DB-C98B9A48F950}" dt="2025-07-19T14:39:49.707" v="2989" actId="1076"/>
          <ac:spMkLst>
            <pc:docMk/>
            <pc:sldMk cId="3393020801" sldId="2043"/>
            <ac:spMk id="7" creationId="{D5F1DFA2-05B6-62EB-299D-2D202F575168}"/>
          </ac:spMkLst>
        </pc:spChg>
        <pc:spChg chg="mod">
          <ac:chgData name="patrick patrick" userId="3836d81ad406ae59" providerId="LiveId" clId="{A26B3B5B-4CB4-4133-A9DB-C98B9A48F950}" dt="2025-07-19T14:39:31.962" v="2987" actId="1076"/>
          <ac:spMkLst>
            <pc:docMk/>
            <pc:sldMk cId="3393020801" sldId="2043"/>
            <ac:spMk id="13" creationId="{C5147D1B-C1AB-56A6-5B01-29643AD2CED4}"/>
          </ac:spMkLst>
        </pc:spChg>
        <pc:picChg chg="add mod">
          <ac:chgData name="patrick patrick" userId="3836d81ad406ae59" providerId="LiveId" clId="{A26B3B5B-4CB4-4133-A9DB-C98B9A48F950}" dt="2025-07-19T14:39:40.617" v="2988" actId="1076"/>
          <ac:picMkLst>
            <pc:docMk/>
            <pc:sldMk cId="3393020801" sldId="2043"/>
            <ac:picMk id="10" creationId="{1FF39B12-F630-89F2-B457-FB1BB4217FD6}"/>
          </ac:picMkLst>
        </pc:picChg>
      </pc:sldChg>
      <pc:sldChg chg="add">
        <pc:chgData name="patrick patrick" userId="3836d81ad406ae59" providerId="LiveId" clId="{A26B3B5B-4CB4-4133-A9DB-C98B9A48F950}" dt="2025-07-19T14:36:47.506" v="2907" actId="2890"/>
        <pc:sldMkLst>
          <pc:docMk/>
          <pc:sldMk cId="1931378979" sldId="2044"/>
        </pc:sldMkLst>
      </pc:sldChg>
      <pc:sldChg chg="modSp add mod">
        <pc:chgData name="patrick patrick" userId="3836d81ad406ae59" providerId="LiveId" clId="{A26B3B5B-4CB4-4133-A9DB-C98B9A48F950}" dt="2025-07-26T19:35:36.449" v="3876" actId="14100"/>
        <pc:sldMkLst>
          <pc:docMk/>
          <pc:sldMk cId="296390180" sldId="2045"/>
        </pc:sldMkLst>
        <pc:spChg chg="mod">
          <ac:chgData name="patrick patrick" userId="3836d81ad406ae59" providerId="LiveId" clId="{A26B3B5B-4CB4-4133-A9DB-C98B9A48F950}" dt="2025-07-26T19:35:36.449" v="3876" actId="14100"/>
          <ac:spMkLst>
            <pc:docMk/>
            <pc:sldMk cId="296390180" sldId="2045"/>
            <ac:spMk id="2" creationId="{4316FF52-C59F-AB9F-1890-370EEFD8B312}"/>
          </ac:spMkLst>
        </pc:spChg>
      </pc:sldChg>
      <pc:sldChg chg="addSp delSp modSp add mod">
        <pc:chgData name="patrick patrick" userId="3836d81ad406ae59" providerId="LiveId" clId="{A26B3B5B-4CB4-4133-A9DB-C98B9A48F950}" dt="2025-07-20T19:15:01.946" v="3428" actId="14100"/>
        <pc:sldMkLst>
          <pc:docMk/>
          <pc:sldMk cId="1764609560" sldId="2046"/>
        </pc:sldMkLst>
        <pc:spChg chg="mod">
          <ac:chgData name="patrick patrick" userId="3836d81ad406ae59" providerId="LiveId" clId="{A26B3B5B-4CB4-4133-A9DB-C98B9A48F950}" dt="2025-07-20T19:11:15.040" v="3381" actId="6549"/>
          <ac:spMkLst>
            <pc:docMk/>
            <pc:sldMk cId="1764609560" sldId="2046"/>
            <ac:spMk id="4" creationId="{26082F08-E70B-F2DC-3305-4C1D27CDE8F9}"/>
          </ac:spMkLst>
        </pc:spChg>
        <pc:spChg chg="mod">
          <ac:chgData name="patrick patrick" userId="3836d81ad406ae59" providerId="LiveId" clId="{A26B3B5B-4CB4-4133-A9DB-C98B9A48F950}" dt="2025-07-20T19:14:12.441" v="3419" actId="20577"/>
          <ac:spMkLst>
            <pc:docMk/>
            <pc:sldMk cId="1764609560" sldId="2046"/>
            <ac:spMk id="5" creationId="{7FFA0EB3-04D5-9E44-CDA9-CC24A0377614}"/>
          </ac:spMkLst>
        </pc:spChg>
        <pc:picChg chg="add mod">
          <ac:chgData name="patrick patrick" userId="3836d81ad406ae59" providerId="LiveId" clId="{A26B3B5B-4CB4-4133-A9DB-C98B9A48F950}" dt="2025-07-20T19:15:01.946" v="3428" actId="14100"/>
          <ac:picMkLst>
            <pc:docMk/>
            <pc:sldMk cId="1764609560" sldId="2046"/>
            <ac:picMk id="6" creationId="{F9F45B34-0AA4-5BC9-0E85-88921E890C78}"/>
          </ac:picMkLst>
        </pc:picChg>
      </pc:sldChg>
      <pc:sldChg chg="modSp add mod">
        <pc:chgData name="patrick patrick" userId="3836d81ad406ae59" providerId="LiveId" clId="{A26B3B5B-4CB4-4133-A9DB-C98B9A48F950}" dt="2025-07-20T19:19:49.721" v="3498" actId="1076"/>
        <pc:sldMkLst>
          <pc:docMk/>
          <pc:sldMk cId="4290879416" sldId="2047"/>
        </pc:sldMkLst>
        <pc:spChg chg="mod">
          <ac:chgData name="patrick patrick" userId="3836d81ad406ae59" providerId="LiveId" clId="{A26B3B5B-4CB4-4133-A9DB-C98B9A48F950}" dt="2025-07-20T19:19:44.460" v="3497" actId="1076"/>
          <ac:spMkLst>
            <pc:docMk/>
            <pc:sldMk cId="4290879416" sldId="2047"/>
            <ac:spMk id="4" creationId="{4F552561-1673-6E61-6F42-06B551985350}"/>
          </ac:spMkLst>
        </pc:spChg>
        <pc:spChg chg="mod">
          <ac:chgData name="patrick patrick" userId="3836d81ad406ae59" providerId="LiveId" clId="{A26B3B5B-4CB4-4133-A9DB-C98B9A48F950}" dt="2025-07-20T19:19:49.721" v="3498" actId="1076"/>
          <ac:spMkLst>
            <pc:docMk/>
            <pc:sldMk cId="4290879416" sldId="2047"/>
            <ac:spMk id="5" creationId="{9EAFBE2B-163A-0637-FCB9-7A7C7833FF80}"/>
          </ac:spMkLst>
        </pc:spChg>
      </pc:sldChg>
      <pc:sldChg chg="modSp add mod">
        <pc:chgData name="patrick patrick" userId="3836d81ad406ae59" providerId="LiveId" clId="{A26B3B5B-4CB4-4133-A9DB-C98B9A48F950}" dt="2025-07-20T19:17:10.841" v="3450" actId="14100"/>
        <pc:sldMkLst>
          <pc:docMk/>
          <pc:sldMk cId="1504550892" sldId="2048"/>
        </pc:sldMkLst>
        <pc:spChg chg="mod">
          <ac:chgData name="patrick patrick" userId="3836d81ad406ae59" providerId="LiveId" clId="{A26B3B5B-4CB4-4133-A9DB-C98B9A48F950}" dt="2025-07-20T19:17:10.841" v="3450" actId="14100"/>
          <ac:spMkLst>
            <pc:docMk/>
            <pc:sldMk cId="1504550892" sldId="2048"/>
            <ac:spMk id="5" creationId="{B7C57181-E4EA-84EA-C4F4-74C0AD0E039D}"/>
          </ac:spMkLst>
        </pc:spChg>
      </pc:sldChg>
      <pc:sldChg chg="addSp delSp modSp add mod">
        <pc:chgData name="patrick patrick" userId="3836d81ad406ae59" providerId="LiveId" clId="{A26B3B5B-4CB4-4133-A9DB-C98B9A48F950}" dt="2025-07-20T19:46:21.844" v="3735" actId="20577"/>
        <pc:sldMkLst>
          <pc:docMk/>
          <pc:sldMk cId="1192190596" sldId="2049"/>
        </pc:sldMkLst>
        <pc:spChg chg="mod">
          <ac:chgData name="patrick patrick" userId="3836d81ad406ae59" providerId="LiveId" clId="{A26B3B5B-4CB4-4133-A9DB-C98B9A48F950}" dt="2025-07-20T19:20:43.247" v="3523" actId="6549"/>
          <ac:spMkLst>
            <pc:docMk/>
            <pc:sldMk cId="1192190596" sldId="2049"/>
            <ac:spMk id="4" creationId="{0481EA6B-B42B-E0D7-EA1C-C62A2EA31945}"/>
          </ac:spMkLst>
        </pc:spChg>
        <pc:spChg chg="mod">
          <ac:chgData name="patrick patrick" userId="3836d81ad406ae59" providerId="LiveId" clId="{A26B3B5B-4CB4-4133-A9DB-C98B9A48F950}" dt="2025-07-20T19:46:21.844" v="3735" actId="20577"/>
          <ac:spMkLst>
            <pc:docMk/>
            <pc:sldMk cId="1192190596" sldId="2049"/>
            <ac:spMk id="5" creationId="{A69702BA-CDF7-1B51-2FDE-78B1D65A4B53}"/>
          </ac:spMkLst>
        </pc:spChg>
        <pc:picChg chg="add mod">
          <ac:chgData name="patrick patrick" userId="3836d81ad406ae59" providerId="LiveId" clId="{A26B3B5B-4CB4-4133-A9DB-C98B9A48F950}" dt="2025-07-20T19:23:53.994" v="3534" actId="692"/>
          <ac:picMkLst>
            <pc:docMk/>
            <pc:sldMk cId="1192190596" sldId="2049"/>
            <ac:picMk id="2" creationId="{FDCC07F4-93C9-6CFB-3203-572D88AF4DE1}"/>
          </ac:picMkLst>
        </pc:picChg>
      </pc:sldChg>
      <pc:sldChg chg="addSp delSp modSp add mod">
        <pc:chgData name="patrick patrick" userId="3836d81ad406ae59" providerId="LiveId" clId="{A26B3B5B-4CB4-4133-A9DB-C98B9A48F950}" dt="2025-07-20T19:39:57.858" v="3685" actId="20577"/>
        <pc:sldMkLst>
          <pc:docMk/>
          <pc:sldMk cId="1034456078" sldId="2050"/>
        </pc:sldMkLst>
        <pc:spChg chg="mod">
          <ac:chgData name="patrick patrick" userId="3836d81ad406ae59" providerId="LiveId" clId="{A26B3B5B-4CB4-4133-A9DB-C98B9A48F950}" dt="2025-07-20T19:39:57.858" v="3685" actId="20577"/>
          <ac:spMkLst>
            <pc:docMk/>
            <pc:sldMk cId="1034456078" sldId="2050"/>
            <ac:spMk id="5" creationId="{BB7C4869-1A1C-D4FC-8519-BE60F5A0AC18}"/>
          </ac:spMkLst>
        </pc:spChg>
        <pc:picChg chg="add mod">
          <ac:chgData name="patrick patrick" userId="3836d81ad406ae59" providerId="LiveId" clId="{A26B3B5B-4CB4-4133-A9DB-C98B9A48F950}" dt="2025-07-20T19:35:35.612" v="3644" actId="1076"/>
          <ac:picMkLst>
            <pc:docMk/>
            <pc:sldMk cId="1034456078" sldId="2050"/>
            <ac:picMk id="3" creationId="{C36CA711-96ED-6D9C-94EE-2836361D6296}"/>
          </ac:picMkLst>
        </pc:picChg>
      </pc:sldChg>
      <pc:sldChg chg="modSp add mod">
        <pc:chgData name="patrick patrick" userId="3836d81ad406ae59" providerId="LiveId" clId="{A26B3B5B-4CB4-4133-A9DB-C98B9A48F950}" dt="2025-07-20T19:40:06.786" v="3691" actId="20577"/>
        <pc:sldMkLst>
          <pc:docMk/>
          <pc:sldMk cId="3642643993" sldId="2051"/>
        </pc:sldMkLst>
        <pc:spChg chg="mod">
          <ac:chgData name="patrick patrick" userId="3836d81ad406ae59" providerId="LiveId" clId="{A26B3B5B-4CB4-4133-A9DB-C98B9A48F950}" dt="2025-07-20T19:40:06.786" v="3691" actId="20577"/>
          <ac:spMkLst>
            <pc:docMk/>
            <pc:sldMk cId="3642643993" sldId="2051"/>
            <ac:spMk id="5" creationId="{B987D53B-E710-F37B-F378-145DF085615B}"/>
          </ac:spMkLst>
        </pc:spChg>
      </pc:sldChg>
      <pc:sldChg chg="addSp delSp modSp add mod">
        <pc:chgData name="patrick patrick" userId="3836d81ad406ae59" providerId="LiveId" clId="{A26B3B5B-4CB4-4133-A9DB-C98B9A48F950}" dt="2025-07-20T19:41:35.168" v="3704" actId="1076"/>
        <pc:sldMkLst>
          <pc:docMk/>
          <pc:sldMk cId="477260085" sldId="2052"/>
        </pc:sldMkLst>
        <pc:spChg chg="mod">
          <ac:chgData name="patrick patrick" userId="3836d81ad406ae59" providerId="LiveId" clId="{A26B3B5B-4CB4-4133-A9DB-C98B9A48F950}" dt="2025-07-20T19:41:20.075" v="3703" actId="1076"/>
          <ac:spMkLst>
            <pc:docMk/>
            <pc:sldMk cId="477260085" sldId="2052"/>
            <ac:spMk id="5" creationId="{6989CFF1-6FB9-24DF-3D98-43A0A84C7452}"/>
          </ac:spMkLst>
        </pc:spChg>
        <pc:picChg chg="add mod">
          <ac:chgData name="patrick patrick" userId="3836d81ad406ae59" providerId="LiveId" clId="{A26B3B5B-4CB4-4133-A9DB-C98B9A48F950}" dt="2025-07-20T19:41:35.168" v="3704" actId="1076"/>
          <ac:picMkLst>
            <pc:docMk/>
            <pc:sldMk cId="477260085" sldId="2052"/>
            <ac:picMk id="3" creationId="{4722D59F-4389-0853-F9A3-290EFF991037}"/>
          </ac:picMkLst>
        </pc:picChg>
      </pc:sldChg>
      <pc:sldChg chg="modSp add mod">
        <pc:chgData name="patrick patrick" userId="3836d81ad406ae59" providerId="LiveId" clId="{A26B3B5B-4CB4-4133-A9DB-C98B9A48F950}" dt="2025-07-20T19:45:04.659" v="3729" actId="6549"/>
        <pc:sldMkLst>
          <pc:docMk/>
          <pc:sldMk cId="717204927" sldId="2053"/>
        </pc:sldMkLst>
        <pc:spChg chg="mod">
          <ac:chgData name="patrick patrick" userId="3836d81ad406ae59" providerId="LiveId" clId="{A26B3B5B-4CB4-4133-A9DB-C98B9A48F950}" dt="2025-07-20T19:45:04.659" v="3729" actId="6549"/>
          <ac:spMkLst>
            <pc:docMk/>
            <pc:sldMk cId="717204927" sldId="2053"/>
            <ac:spMk id="5" creationId="{D5FF4391-426D-B179-1993-A980F63497E4}"/>
          </ac:spMkLst>
        </pc:spChg>
      </pc:sldChg>
      <pc:sldChg chg="modSp add mod">
        <pc:chgData name="patrick patrick" userId="3836d81ad406ae59" providerId="LiveId" clId="{A26B3B5B-4CB4-4133-A9DB-C98B9A48F950}" dt="2025-07-20T19:58:23.235" v="3796" actId="6549"/>
        <pc:sldMkLst>
          <pc:docMk/>
          <pc:sldMk cId="160055769" sldId="2054"/>
        </pc:sldMkLst>
        <pc:spChg chg="mod">
          <ac:chgData name="patrick patrick" userId="3836d81ad406ae59" providerId="LiveId" clId="{A26B3B5B-4CB4-4133-A9DB-C98B9A48F950}" dt="2025-07-20T19:58:23.235" v="3796" actId="6549"/>
          <ac:spMkLst>
            <pc:docMk/>
            <pc:sldMk cId="160055769" sldId="2054"/>
            <ac:spMk id="5" creationId="{2F5E321C-9969-069C-30A6-183121939FD1}"/>
          </ac:spMkLst>
        </pc:spChg>
      </pc:sldChg>
      <pc:sldChg chg="add del">
        <pc:chgData name="patrick patrick" userId="3836d81ad406ae59" providerId="LiveId" clId="{A26B3B5B-4CB4-4133-A9DB-C98B9A48F950}" dt="2025-07-30T17:57:55.521" v="3880" actId="2696"/>
        <pc:sldMkLst>
          <pc:docMk/>
          <pc:sldMk cId="3020111153" sldId="2115"/>
        </pc:sldMkLst>
      </pc:sldChg>
      <pc:sldChg chg="add del">
        <pc:chgData name="patrick patrick" userId="3836d81ad406ae59" providerId="LiveId" clId="{A26B3B5B-4CB4-4133-A9DB-C98B9A48F950}" dt="2025-07-30T17:58:55.095" v="3889" actId="2696"/>
        <pc:sldMkLst>
          <pc:docMk/>
          <pc:sldMk cId="3363900733" sldId="2116"/>
        </pc:sldMkLst>
      </pc:sldChg>
      <pc:sldChg chg="add del">
        <pc:chgData name="patrick patrick" userId="3836d81ad406ae59" providerId="LiveId" clId="{A26B3B5B-4CB4-4133-A9DB-C98B9A48F950}" dt="2025-07-30T17:58:38.270" v="3887" actId="2696"/>
        <pc:sldMkLst>
          <pc:docMk/>
          <pc:sldMk cId="1921763119" sldId="2117"/>
        </pc:sldMkLst>
      </pc:sldChg>
      <pc:sldChg chg="add del">
        <pc:chgData name="patrick patrick" userId="3836d81ad406ae59" providerId="LiveId" clId="{A26B3B5B-4CB4-4133-A9DB-C98B9A48F950}" dt="2025-07-30T17:57:58.755" v="3881" actId="2696"/>
        <pc:sldMkLst>
          <pc:docMk/>
          <pc:sldMk cId="3158774366" sldId="211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C7FD5D-B4C3-40B1-97B9-E2089B67C18E}" type="datetimeFigureOut">
              <a:rPr lang="en-US" smtClean="0"/>
              <a:t>8/13/2025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2879B-A4B1-4EA0-AB60-9370CE6B62C3}" type="slidenum">
              <a:rPr lang="en-US" smtClean="0"/>
              <a:t>‹#›</a:t>
            </a:fld>
            <a:endParaRPr lang="en-US" dirty="0"/>
          </a:p>
        </p:txBody>
      </p:sp>
    </p:spTree>
    <p:extLst>
      <p:ext uri="{BB962C8B-B14F-4D97-AF65-F5344CB8AC3E}">
        <p14:creationId xmlns:p14="http://schemas.microsoft.com/office/powerpoint/2010/main" val="1176673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71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ACA43-0918-B8AA-32A5-54AE008FB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EF2D2-2D20-FDEA-82F5-C49F8A9A7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73272-0111-E5AF-2174-EC1B32118A6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6C90FC3-C530-1F06-F7A4-7DD23FC4F7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5846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282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01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63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624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1792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891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033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282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0824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6236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792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851B3-0CE7-7690-C57F-AB2CF2E13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F8D7A-22CD-B176-BA85-66186249C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AC55D-5619-38BF-E494-C56A625905F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469842-ED21-9DEE-E025-22B89CF11D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7026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AE0B4-40CC-9FDC-A922-56CAEE0E5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59203-9AB2-41A0-F8CD-7F76BAD9CA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5A180-2455-2FA2-1B93-35E56CE2508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D9FFF6E-6DC0-A82E-A0C9-4D8D2844F9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2161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4011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99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951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263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062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228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186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363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480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414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693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192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8639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660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92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026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444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95389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83675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36797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5625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13220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270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7957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47912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59399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3723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8836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2793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64232-5B8D-F20A-8631-0D52F638E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AE336-186A-5B17-94CC-60D8829DB0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51778-40F9-3415-6C8E-7C1A49F5B2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183452C-13F8-4A9B-82E1-E94BF1091F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9856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82CD2-EAED-6009-AE6A-7F4D603FA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66E7A-9493-9E64-ED3C-F1C914975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2EA296-084F-8885-B792-EAD9CBBEC3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7B21934-DEDA-9924-76CD-71A9A589C4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82719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9472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1AFF0-B148-5941-CBDE-204A2A9231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8DE9DC-2FB4-A15D-025E-3DF04648A1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4BB48-ECC3-C166-2D74-66FD64CEE0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720BDDD-8797-D5D7-897D-0093D0D3A3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306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49948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13091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8209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6447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26939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0F70D-C48E-FF81-953A-FDAD7B3A1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19E91-B470-070A-E74A-3386C92B5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AF8BD6-B2CD-1873-8AC7-0205929222B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0BE61C-4959-6E33-C3AE-955753CB49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9638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8938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09374-7590-4B9E-32A8-D3C858B9A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00031-A20B-E8A2-AAA0-5AE8EFBB7E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A3EE8A-5682-E374-3A0E-A194C56EF67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0837EA5-44AF-C473-6C86-609D34CB01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8491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4CC07-4B4F-95BD-2CF2-58E758708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85C49-1240-D13F-B979-5C57141AE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64A02-B8B3-255B-65DF-ECA6238CBA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47FF585-B041-B525-49C7-AFADA0F55A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827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286CB-889B-166A-738F-33F1FAF6CD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7A8CF7-9AEC-6A28-2021-E77786BB75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BC6D80-37D5-B42A-A7E4-DA36F77E7728}"/>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5" name="Footer Placeholder 4">
            <a:extLst>
              <a:ext uri="{FF2B5EF4-FFF2-40B4-BE49-F238E27FC236}">
                <a16:creationId xmlns:a16="http://schemas.microsoft.com/office/drawing/2014/main" id="{9554D322-03DD-7264-D2FB-2DBB71C556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D5FD9A-997A-9D06-3BB0-6E8F606C57A9}"/>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3333980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144FD-6C39-BB94-9A77-E840375C55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95C9E8-5C9E-349C-795B-926B921CAB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928A9E-3B5D-DE04-6DC2-69CB121ECAC6}"/>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5" name="Footer Placeholder 4">
            <a:extLst>
              <a:ext uri="{FF2B5EF4-FFF2-40B4-BE49-F238E27FC236}">
                <a16:creationId xmlns:a16="http://schemas.microsoft.com/office/drawing/2014/main" id="{9D9D9748-4B37-39CA-AF23-81D0CA5AE3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62E850-3A49-927F-CDDA-8E5AEEF3DC2F}"/>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1924191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C492-1FF1-9678-F452-4340696A90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A05920-4322-FF08-C6FC-31A0BD1965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F25794-9626-4458-D568-CD7C94E665B0}"/>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5" name="Footer Placeholder 4">
            <a:extLst>
              <a:ext uri="{FF2B5EF4-FFF2-40B4-BE49-F238E27FC236}">
                <a16:creationId xmlns:a16="http://schemas.microsoft.com/office/drawing/2014/main" id="{0527439B-C09F-B647-8717-26A8CD889C1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E7BDA1E-B934-0DA2-A305-4DCFF90A243A}"/>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15171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0BBB-A424-135B-1098-A048EAEA0E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5654A2-CDEA-4950-7D18-1982E8D7E7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83FF6B-53CB-E9E0-D020-C9593E5BE2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82B1F6-E5D1-E620-41F9-B4A2C323F408}"/>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6" name="Footer Placeholder 5">
            <a:extLst>
              <a:ext uri="{FF2B5EF4-FFF2-40B4-BE49-F238E27FC236}">
                <a16:creationId xmlns:a16="http://schemas.microsoft.com/office/drawing/2014/main" id="{3AE9318E-C59B-85DA-730C-9D482694CB4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D04B13-0785-884A-873F-B357CCBDC2B7}"/>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389326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E8902-6D9F-C9FA-A9A3-AB70695140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7B0CAC-391F-FFE5-3BE1-A639E61D1D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3B75F6-68DD-0350-60E0-87D6F89179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15A4C9-0852-ED09-ABFD-6E07BA1FD0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DB69A2-F252-A2DD-16C6-4531B65292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7201C8-74AD-571A-1DCE-999877125046}"/>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8" name="Footer Placeholder 7">
            <a:extLst>
              <a:ext uri="{FF2B5EF4-FFF2-40B4-BE49-F238E27FC236}">
                <a16:creationId xmlns:a16="http://schemas.microsoft.com/office/drawing/2014/main" id="{F3DE36F0-6DAF-B089-CD76-6901F0FFE78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CAADC83-3750-B64D-10D3-780ABFFE8CBA}"/>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126205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2E688-37F9-50AD-BF38-05B3EF8350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D9BAB4-0158-4357-A3BB-76D66D662238}"/>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4" name="Footer Placeholder 3">
            <a:extLst>
              <a:ext uri="{FF2B5EF4-FFF2-40B4-BE49-F238E27FC236}">
                <a16:creationId xmlns:a16="http://schemas.microsoft.com/office/drawing/2014/main" id="{B43B1982-C492-831B-9B31-13A96382E5E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7C675B0-A42D-263F-7527-CBD79DA8EE10}"/>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989354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8F7483-F03C-69E7-8816-1CCC71A7AF19}"/>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3" name="Footer Placeholder 2">
            <a:extLst>
              <a:ext uri="{FF2B5EF4-FFF2-40B4-BE49-F238E27FC236}">
                <a16:creationId xmlns:a16="http://schemas.microsoft.com/office/drawing/2014/main" id="{389862C2-A6B0-D772-E07B-3CADBE4C647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58A6901-F951-4DD2-AE40-A382A741BED4}"/>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493008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87331-C8E0-BDAF-21EA-AC977154B3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93683E-867C-0241-275A-C3E6937E7C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1F7E4D-4C95-C4DB-5AD3-0EF2E74D19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F053C-CB7E-7CD5-E5A2-0B45E85F94B8}"/>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6" name="Footer Placeholder 5">
            <a:extLst>
              <a:ext uri="{FF2B5EF4-FFF2-40B4-BE49-F238E27FC236}">
                <a16:creationId xmlns:a16="http://schemas.microsoft.com/office/drawing/2014/main" id="{B9C1CA7D-34CC-93C0-FD0B-31E3BE80A41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73FABE-3A4A-B319-F6BA-A31CA48CADD7}"/>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3741540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EF5B-DEF1-576C-E015-4427CBBBD4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F4D4D7-FF5A-EEE1-CD9D-BF88D576F3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3B04C95-2EC7-E3C9-8027-5C815F7F0C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CBDF73-276E-F635-FC19-542001AD236E}"/>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6" name="Footer Placeholder 5">
            <a:extLst>
              <a:ext uri="{FF2B5EF4-FFF2-40B4-BE49-F238E27FC236}">
                <a16:creationId xmlns:a16="http://schemas.microsoft.com/office/drawing/2014/main" id="{0C60895E-86EC-0188-122E-F7926AD0BA7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4A54FF-52BB-1BEB-BAF6-7B2AF81361EF}"/>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2540486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1AE59-9B30-7040-5FC4-CF80F931A5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AE1685-362A-036B-D83E-DF75037541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7C9983-BFC3-CB4C-BA6E-8230B6F9DA81}"/>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5" name="Footer Placeholder 4">
            <a:extLst>
              <a:ext uri="{FF2B5EF4-FFF2-40B4-BE49-F238E27FC236}">
                <a16:creationId xmlns:a16="http://schemas.microsoft.com/office/drawing/2014/main" id="{D6CA5BAC-ED45-E5B8-1DFA-F62F70B314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194A8A-C605-D74F-5B0B-77864F4A336A}"/>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325100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4899B2-6526-A99E-F536-3EE893C61C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ADD10D-20A4-7522-A81E-B106EDA7C5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4E31C-98AA-2BA2-560C-8C01A474B4AF}"/>
              </a:ext>
            </a:extLst>
          </p:cNvPr>
          <p:cNvSpPr>
            <a:spLocks noGrp="1"/>
          </p:cNvSpPr>
          <p:nvPr>
            <p:ph type="dt" sz="half" idx="10"/>
          </p:nvPr>
        </p:nvSpPr>
        <p:spPr/>
        <p:txBody>
          <a:bodyPr/>
          <a:lstStyle/>
          <a:p>
            <a:fld id="{2F76BC1C-F21C-4646-816F-E73CAD37945E}" type="datetimeFigureOut">
              <a:rPr lang="en-US" smtClean="0"/>
              <a:t>8/13/2025</a:t>
            </a:fld>
            <a:endParaRPr lang="en-US" dirty="0"/>
          </a:p>
        </p:txBody>
      </p:sp>
      <p:sp>
        <p:nvSpPr>
          <p:cNvPr id="5" name="Footer Placeholder 4">
            <a:extLst>
              <a:ext uri="{FF2B5EF4-FFF2-40B4-BE49-F238E27FC236}">
                <a16:creationId xmlns:a16="http://schemas.microsoft.com/office/drawing/2014/main" id="{0AFF0323-3F45-52C6-68FD-F5C420E6B6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4D0224-F0E5-AA58-E678-7136DAA8EC66}"/>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2061852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541255-B701-46A2-B2F5-2BA16F41C96D}" type="datetime1">
              <a:rPr lang="en-US" smtClean="0"/>
              <a:t>8/13/2025</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58580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35086" y="582840"/>
            <a:ext cx="5627914" cy="690790"/>
          </a:xfrm>
          <a:solidFill>
            <a:srgbClr val="FFFFFF">
              <a:alpha val="74902"/>
            </a:srgbClr>
          </a:solidFill>
          <a:ln w="19050">
            <a:solidFill>
              <a:srgbClr val="92D050"/>
            </a:solidFill>
          </a:ln>
          <a:effectLst>
            <a:glow rad="63500">
              <a:schemeClr val="accent1">
                <a:satMod val="175000"/>
                <a:alpha val="40000"/>
              </a:schemeClr>
            </a:glow>
          </a:effectLst>
        </p:spPr>
        <p:txBody>
          <a:bodyPr>
            <a:normAutofit/>
          </a:bodyPr>
          <a:lstStyle>
            <a:lvl1pPr>
              <a:defRPr sz="3600" b="0" cap="none" spc="0">
                <a:ln w="0"/>
                <a:solidFill>
                  <a:schemeClr val="tx1"/>
                </a:solidFill>
                <a:effectLst>
                  <a:outerShdw blurRad="38100" dist="19050" dir="2700000" algn="tl" rotWithShape="0">
                    <a:schemeClr val="dk1">
                      <a:alpha val="40000"/>
                    </a:schemeClr>
                  </a:outerShdw>
                </a:effectLst>
                <a:latin typeface="+mn-lt"/>
              </a:defRPr>
            </a:lvl1pPr>
          </a:lstStyle>
          <a:p>
            <a:r>
              <a:rPr lang="en-US" dirty="0"/>
              <a:t>Click to edit Master title style</a:t>
            </a:r>
          </a:p>
        </p:txBody>
      </p:sp>
      <p:sp>
        <p:nvSpPr>
          <p:cNvPr id="3" name="Content Placeholder 2"/>
          <p:cNvSpPr>
            <a:spLocks noGrp="1"/>
          </p:cNvSpPr>
          <p:nvPr>
            <p:ph idx="1"/>
          </p:nvPr>
        </p:nvSpPr>
        <p:spPr>
          <a:solidFill>
            <a:schemeClr val="accent6">
              <a:lumMod val="20000"/>
              <a:lumOff val="80000"/>
              <a:alpha val="87843"/>
            </a:schemeClr>
          </a:solidFill>
          <a:ln w="19050">
            <a:solidFill>
              <a:srgbClr val="92D050"/>
            </a:solidFill>
          </a:ln>
          <a:effectLst>
            <a:glow rad="63500">
              <a:schemeClr val="accent6">
                <a:satMod val="175000"/>
                <a:alpha val="40000"/>
              </a:schemeClr>
            </a:glow>
          </a:effectLst>
        </p:spPr>
        <p:txBody>
          <a:bodyPr/>
          <a:lstStyle>
            <a:lvl1pPr marL="0" indent="0" algn="just">
              <a:lnSpc>
                <a:spcPct val="100000"/>
              </a:lnSpc>
              <a:spcBef>
                <a:spcPts val="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0"/>
            <a:r>
              <a:rPr lang="en-US" dirty="0"/>
              <a:t>Second level</a:t>
            </a:r>
          </a:p>
          <a:p>
            <a:pPr lvl="0"/>
            <a:r>
              <a:rPr lang="en-US" dirty="0"/>
              <a:t>Third level</a:t>
            </a:r>
          </a:p>
          <a:p>
            <a:pPr lvl="0"/>
            <a:r>
              <a:rPr lang="en-US" dirty="0"/>
              <a:t>Fourth level</a:t>
            </a:r>
          </a:p>
          <a:p>
            <a:pPr lvl="0"/>
            <a:r>
              <a:rPr lang="en-US" dirty="0"/>
              <a:t>Fifth level</a:t>
            </a:r>
          </a:p>
        </p:txBody>
      </p:sp>
      <p:sp>
        <p:nvSpPr>
          <p:cNvPr id="4" name="Date Placeholder 3"/>
          <p:cNvSpPr>
            <a:spLocks noGrp="1"/>
          </p:cNvSpPr>
          <p:nvPr>
            <p:ph type="dt" sz="half" idx="10"/>
          </p:nvPr>
        </p:nvSpPr>
        <p:spPr/>
        <p:txBody>
          <a:bodyPr/>
          <a:lstStyle/>
          <a:p>
            <a:fld id="{EE9D0C44-41F5-40B7-BB22-577F06E77256}" type="datetime1">
              <a:rPr lang="en-US" smtClean="0"/>
              <a:t>8/13/2025</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4162134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7C705A-B93C-469B-B5DF-90E8C740F251}" type="datetime1">
              <a:rPr lang="en-US" smtClean="0"/>
              <a:t>8/13/2025</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956419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726348-41F6-4EF6-B8C4-0534F6503283}" type="datetime1">
              <a:rPr lang="en-US" smtClean="0"/>
              <a:t>8/13/2025</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986988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B926DE-9B4D-46F0-9F04-CA598F4301D5}" type="datetime1">
              <a:rPr lang="en-US" smtClean="0"/>
              <a:t>8/13/2025</a:t>
            </a:fld>
            <a:endParaRPr lang="en-US" dirty="0"/>
          </a:p>
        </p:txBody>
      </p:sp>
      <p:sp>
        <p:nvSpPr>
          <p:cNvPr id="8" name="Footer Placeholder 7"/>
          <p:cNvSpPr>
            <a:spLocks noGrp="1"/>
          </p:cNvSpPr>
          <p:nvPr>
            <p:ph type="ftr" sz="quarter" idx="11"/>
          </p:nvPr>
        </p:nvSpPr>
        <p:spPr/>
        <p:txBody>
          <a:bodyPr/>
          <a:lstStyle/>
          <a:p>
            <a:r>
              <a:rPr lang="en-US" dirty="0"/>
              <a:t>Patrick Tomlinson 2018</a:t>
            </a:r>
          </a:p>
        </p:txBody>
      </p:sp>
      <p:sp>
        <p:nvSpPr>
          <p:cNvPr id="9" name="Slide Number Placeholder 8"/>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23908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692D66-12C7-45B4-898B-5D7BB84F165F}" type="datetime1">
              <a:rPr lang="en-US" smtClean="0"/>
              <a:t>8/13/2025</a:t>
            </a:fld>
            <a:endParaRPr lang="en-US" dirty="0"/>
          </a:p>
        </p:txBody>
      </p:sp>
      <p:sp>
        <p:nvSpPr>
          <p:cNvPr id="4" name="Footer Placeholder 3"/>
          <p:cNvSpPr>
            <a:spLocks noGrp="1"/>
          </p:cNvSpPr>
          <p:nvPr>
            <p:ph type="ftr" sz="quarter" idx="11"/>
          </p:nvPr>
        </p:nvSpPr>
        <p:spPr/>
        <p:txBody>
          <a:bodyPr/>
          <a:lstStyle/>
          <a:p>
            <a:r>
              <a:rPr lang="en-US" dirty="0"/>
              <a:t>Patrick Tomlinson 2018</a:t>
            </a:r>
          </a:p>
        </p:txBody>
      </p:sp>
      <p:sp>
        <p:nvSpPr>
          <p:cNvPr id="5" name="Slide Number Placeholder 4"/>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197483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2420C-7AA1-4447-8C2E-5B87BF1C1101}" type="datetime1">
              <a:rPr lang="en-US" smtClean="0"/>
              <a:t>8/13/2025</a:t>
            </a:fld>
            <a:endParaRPr lang="en-US" dirty="0"/>
          </a:p>
        </p:txBody>
      </p:sp>
      <p:sp>
        <p:nvSpPr>
          <p:cNvPr id="3" name="Footer Placeholder 2"/>
          <p:cNvSpPr>
            <a:spLocks noGrp="1"/>
          </p:cNvSpPr>
          <p:nvPr>
            <p:ph type="ftr" sz="quarter" idx="11"/>
          </p:nvPr>
        </p:nvSpPr>
        <p:spPr/>
        <p:txBody>
          <a:bodyPr/>
          <a:lstStyle/>
          <a:p>
            <a:r>
              <a:rPr lang="en-US" dirty="0"/>
              <a:t>Patrick Tomlinson 2018</a:t>
            </a:r>
          </a:p>
        </p:txBody>
      </p:sp>
      <p:sp>
        <p:nvSpPr>
          <p:cNvPr id="4" name="Slide Number Placeholder 3"/>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599645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0870DE-8B55-4A53-A631-7384A973C396}" type="datetime1">
              <a:rPr lang="en-US" smtClean="0"/>
              <a:t>8/13/2025</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452925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21270-C506-4745-A7A5-8B90468F855B}" type="datetime1">
              <a:rPr lang="en-US" smtClean="0"/>
              <a:t>8/13/2025</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820945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D4487-9484-4E48-ABBB-C17F1A268975}" type="datetime1">
              <a:rPr lang="en-US" smtClean="0"/>
              <a:t>8/13/2025</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832021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0F511-0939-4CF5-B8C2-DFE89A0FEE69}" type="datetime1">
              <a:rPr lang="en-US" smtClean="0"/>
              <a:t>8/13/2025</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2629658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952193-9633-4667-9274-50924E8A6DDF}"/>
              </a:ext>
            </a:extLst>
          </p:cNvPr>
          <p:cNvSpPr>
            <a:spLocks noGrp="1"/>
          </p:cNvSpPr>
          <p:nvPr>
            <p:ph/>
          </p:nvPr>
        </p:nvSpPr>
        <p:spPr>
          <a:xfrm>
            <a:off x="609600" y="274639"/>
            <a:ext cx="10972800" cy="5851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20F2A6B-4F55-42DA-9BEF-65C579E1735C}"/>
              </a:ext>
            </a:extLst>
          </p:cNvPr>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A70BE6E-89D5-4B33-94DD-F0CB58825474}" type="datetime1">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8/13/2025</a:t>
            </a:fld>
            <a:endPar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7D667EB-B002-415A-8BF1-0DB72F291232}"/>
              </a:ext>
            </a:extLst>
          </p:cNvPr>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Patrick Tomlinson 2018</a:t>
            </a:r>
          </a:p>
        </p:txBody>
      </p:sp>
      <p:sp>
        <p:nvSpPr>
          <p:cNvPr id="5" name="Slide Number Placeholder 4">
            <a:extLst>
              <a:ext uri="{FF2B5EF4-FFF2-40B4-BE49-F238E27FC236}">
                <a16:creationId xmlns:a16="http://schemas.microsoft.com/office/drawing/2014/main" id="{89E61F06-D903-4750-BA7B-C5EB0071F11A}"/>
              </a:ext>
            </a:extLst>
          </p:cNvPr>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E4B1D93-036D-4299-B459-F86695F1A0A0}" type="slidenum">
              <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3793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PT Master">
    <p:spTree>
      <p:nvGrpSpPr>
        <p:cNvPr id="1" name=""/>
        <p:cNvGrpSpPr/>
        <p:nvPr/>
      </p:nvGrpSpPr>
      <p:grpSpPr>
        <a:xfrm>
          <a:off x="0" y="0"/>
          <a:ext cx="0" cy="0"/>
          <a:chOff x="0" y="0"/>
          <a:chExt cx="0" cy="0"/>
        </a:xfrm>
      </p:grpSpPr>
      <p:sp>
        <p:nvSpPr>
          <p:cNvPr id="2" name="Title 1"/>
          <p:cNvSpPr>
            <a:spLocks noGrp="1"/>
          </p:cNvSpPr>
          <p:nvPr>
            <p:ph type="ctrTitle"/>
          </p:nvPr>
        </p:nvSpPr>
        <p:spPr>
          <a:xfrm>
            <a:off x="408325" y="524059"/>
            <a:ext cx="10363200" cy="2326424"/>
          </a:xfrm>
          <a:solidFill>
            <a:schemeClr val="bg1">
              <a:alpha val="88000"/>
            </a:schemeClr>
          </a:solidFill>
          <a:ln w="19050">
            <a:solidFill>
              <a:schemeClr val="tx1"/>
            </a:solidFill>
          </a:ln>
          <a:effectLst>
            <a:glow rad="101600">
              <a:schemeClr val="accent3">
                <a:satMod val="175000"/>
                <a:alpha val="40000"/>
              </a:schemeClr>
            </a:glow>
          </a:effectLst>
        </p:spPr>
        <p:txBody>
          <a:bodyPr>
            <a:normAutofit/>
          </a:bodyPr>
          <a:lstStyle>
            <a:lvl1pPr>
              <a:lnSpc>
                <a:spcPct val="100000"/>
              </a:lnSpc>
              <a:defRPr sz="4800" b="0" kern="1000" spc="-187">
                <a:solidFill>
                  <a:srgbClr val="595B5F"/>
                </a:solidFill>
                <a:latin typeface="+mn-lt"/>
              </a:defRPr>
            </a:lvl1pPr>
          </a:lstStyle>
          <a:p>
            <a:r>
              <a:rPr lang="en-AU" dirty="0"/>
              <a:t>Click to edit Master title style</a:t>
            </a:r>
            <a:endParaRPr lang="en-US" dirty="0"/>
          </a:p>
        </p:txBody>
      </p:sp>
      <p:sp>
        <p:nvSpPr>
          <p:cNvPr id="9" name="Content Placeholder 8"/>
          <p:cNvSpPr>
            <a:spLocks noGrp="1"/>
          </p:cNvSpPr>
          <p:nvPr>
            <p:ph sz="quarter" idx="10"/>
          </p:nvPr>
        </p:nvSpPr>
        <p:spPr>
          <a:xfrm>
            <a:off x="414595" y="2929467"/>
            <a:ext cx="10168275" cy="2374900"/>
          </a:xfrm>
          <a:solidFill>
            <a:schemeClr val="bg1">
              <a:alpha val="88000"/>
            </a:schemeClr>
          </a:solidFill>
          <a:ln w="19050">
            <a:solidFill>
              <a:schemeClr val="tx1"/>
            </a:solidFill>
          </a:ln>
          <a:effectLst>
            <a:glow rad="101600">
              <a:schemeClr val="accent1">
                <a:satMod val="175000"/>
                <a:alpha val="40000"/>
              </a:schemeClr>
            </a:glow>
          </a:effectLst>
        </p:spPr>
        <p:txBody>
          <a:bodyPr/>
          <a:lstStyle>
            <a:lvl1pPr marL="0" indent="0">
              <a:buNone/>
              <a:defRPr sz="4800" b="0">
                <a:solidFill>
                  <a:srgbClr val="595B5F"/>
                </a:solidFill>
                <a:latin typeface="+mn-lt"/>
              </a:defRPr>
            </a:lvl1pPr>
            <a:lvl2pPr marL="0" indent="0" algn="l">
              <a:lnSpc>
                <a:spcPts val="4107"/>
              </a:lnSpc>
              <a:spcBef>
                <a:spcPts val="2400"/>
              </a:spcBef>
              <a:buFont typeface="Arial"/>
              <a:buNone/>
              <a:defRPr sz="4800" b="0" spc="-133">
                <a:solidFill>
                  <a:srgbClr val="595B5F"/>
                </a:solidFill>
                <a:latin typeface="+mn-lt"/>
              </a:defRPr>
            </a:lvl2pPr>
          </a:lstStyle>
          <a:p>
            <a:pPr lvl="0"/>
            <a:r>
              <a:rPr lang="en-AU" dirty="0"/>
              <a:t>Click to edit Master text styles</a:t>
            </a:r>
          </a:p>
          <a:p>
            <a:pPr lvl="1"/>
            <a:r>
              <a:rPr lang="en-AU" dirty="0"/>
              <a:t>Second level</a:t>
            </a:r>
          </a:p>
        </p:txBody>
      </p:sp>
    </p:spTree>
    <p:extLst>
      <p:ext uri="{BB962C8B-B14F-4D97-AF65-F5344CB8AC3E}">
        <p14:creationId xmlns:p14="http://schemas.microsoft.com/office/powerpoint/2010/main" val="2161952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49A542-F49C-38CB-DA69-5C0097FC00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F15E93-D673-7579-9FF7-F9185F6A07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B3751A-4708-53FE-D9D4-2CA154938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76BC1C-F21C-4646-816F-E73CAD37945E}" type="datetimeFigureOut">
              <a:rPr lang="en-US" smtClean="0"/>
              <a:t>8/13/2025</a:t>
            </a:fld>
            <a:endParaRPr lang="en-US" dirty="0"/>
          </a:p>
        </p:txBody>
      </p:sp>
      <p:sp>
        <p:nvSpPr>
          <p:cNvPr id="5" name="Footer Placeholder 4">
            <a:extLst>
              <a:ext uri="{FF2B5EF4-FFF2-40B4-BE49-F238E27FC236}">
                <a16:creationId xmlns:a16="http://schemas.microsoft.com/office/drawing/2014/main" id="{A6FF3BB5-02A7-324F-8FA2-4E31D82CE2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D570899-677B-F2F9-161B-F252DEB881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06E51A-A7A9-4263-97C5-F6F6A301F151}" type="slidenum">
              <a:rPr lang="en-US" smtClean="0"/>
              <a:t>‹#›</a:t>
            </a:fld>
            <a:endParaRPr lang="en-US" dirty="0"/>
          </a:p>
        </p:txBody>
      </p:sp>
    </p:spTree>
    <p:extLst>
      <p:ext uri="{BB962C8B-B14F-4D97-AF65-F5344CB8AC3E}">
        <p14:creationId xmlns:p14="http://schemas.microsoft.com/office/powerpoint/2010/main" val="2461895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14C44-5F4C-4A23-A138-0A47DE162B87}" type="datetime1">
              <a:rPr lang="en-US" smtClean="0"/>
              <a:t>8/13/2025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Patrick Tomlinson 2018</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FE73E-697D-45DF-8E9F-269FE15DCCB4}" type="slidenum">
              <a:rPr lang="en-US" smtClean="0"/>
              <a:t>‹#›</a:t>
            </a:fld>
            <a:endParaRPr lang="en-US" dirty="0"/>
          </a:p>
        </p:txBody>
      </p:sp>
    </p:spTree>
    <p:extLst>
      <p:ext uri="{BB962C8B-B14F-4D97-AF65-F5344CB8AC3E}">
        <p14:creationId xmlns:p14="http://schemas.microsoft.com/office/powerpoint/2010/main" val="598571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hyperlink" Target="https://hbr.org/1991/05/teaching-smart-people-how-to-learn" TargetMode="External"/><Relationship Id="rId2" Type="http://schemas.openxmlformats.org/officeDocument/2006/relationships/notesSlide" Target="../notesSlides/notesSlide55.xml"/><Relationship Id="rId1" Type="http://schemas.openxmlformats.org/officeDocument/2006/relationships/slideLayout" Target="../slideLayouts/slideLayout13.xml"/><Relationship Id="rId6" Type="http://schemas.openxmlformats.org/officeDocument/2006/relationships/hyperlink" Target="https://www.youtube.com/watch?v=7Qv0o1oh9f4" TargetMode="External"/><Relationship Id="rId5" Type="http://schemas.openxmlformats.org/officeDocument/2006/relationships/hyperlink" Target="https://www.techtarget.com/searchcio/definition/emotional-intelligence#:~:text=The%20term%20emotional%20intelligence%20was,are%20expressed%20appropriately%20and%20effectively" TargetMode="External"/><Relationship Id="rId4" Type="http://schemas.openxmlformats.org/officeDocument/2006/relationships/hyperlink" Target="https://www.youtube.com/watch?v=-WpdsRPzKco"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LL7kvKKO-9Y&amp;t=2769s" TargetMode="External"/><Relationship Id="rId2" Type="http://schemas.openxmlformats.org/officeDocument/2006/relationships/notesSlide" Target="../notesSlides/notesSlide56.xml"/><Relationship Id="rId1" Type="http://schemas.openxmlformats.org/officeDocument/2006/relationships/slideLayout" Target="../slideLayouts/slideLayout13.xml"/><Relationship Id="rId4" Type="http://schemas.openxmlformats.org/officeDocument/2006/relationships/hyperlink" Target="https://thearmyleader.co.uk/mattis-professional-military-reading/"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www.johnwhitwell.co.uk/child-care-general-archive/task-and-anti-task-in-adolescent-institutions/" TargetMode="External"/><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hyperlink" Target="https://www.johnwhitwell.co.uk/child-care-general-archive/the-development-of-self-in-children-in-institu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0"/>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995084" y="2367170"/>
            <a:ext cx="10201832" cy="2123658"/>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A FEW UNIVERSAL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PRINCIPLES OF LEADERSHIP</a:t>
            </a:r>
          </a:p>
        </p:txBody>
      </p:sp>
    </p:spTree>
    <p:extLst>
      <p:ext uri="{BB962C8B-B14F-4D97-AF65-F5344CB8AC3E}">
        <p14:creationId xmlns:p14="http://schemas.microsoft.com/office/powerpoint/2010/main" val="41767358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C3C62B-B1D9-C931-9681-A4695AE0055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F1A7867-219B-51F9-C33D-9C8D337FE71C}"/>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0"/>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95CF88F9-50C6-1930-BE13-0D3C60F687C1}"/>
              </a:ext>
            </a:extLst>
          </p:cNvPr>
          <p:cNvSpPr txBox="1"/>
          <p:nvPr/>
        </p:nvSpPr>
        <p:spPr>
          <a:xfrm>
            <a:off x="726831" y="58845"/>
            <a:ext cx="10738338" cy="6740307"/>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CONTENTS</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lang="en-GB" sz="3600" dirty="0">
                <a:solidFill>
                  <a:srgbClr val="44546A">
                    <a:lumMod val="40000"/>
                    <a:lumOff val="60000"/>
                  </a:srgbClr>
                </a:solidFill>
                <a:latin typeface="Calibri" panose="020F0502020204030204" pitchFamily="34" charset="0"/>
                <a:ea typeface="Calibri" panose="020F0502020204030204" pitchFamily="34" charset="0"/>
                <a:cs typeface="Calibri" panose="020F0502020204030204" pitchFamily="34" charset="0"/>
              </a:rPr>
              <a:t>Introduction </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Research Reading Reflection</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The Importance of Context</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Manag</a:t>
            </a:r>
            <a:r>
              <a:rPr lang="en-US" sz="3600" dirty="0">
                <a:solidFill>
                  <a:srgbClr val="44546A">
                    <a:lumMod val="40000"/>
                    <a:lumOff val="60000"/>
                  </a:srgbClr>
                </a:solidFill>
                <a:latin typeface="Calibri" panose="020F0502020204030204" pitchFamily="34" charset="0"/>
                <a:ea typeface="Calibri" panose="020F0502020204030204" pitchFamily="34" charset="0"/>
                <a:cs typeface="Calibri" panose="020F0502020204030204" pitchFamily="34" charset="0"/>
              </a:rPr>
              <a:t>ing </a:t>
            </a:r>
            <a:r>
              <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Oneself &amp; Learning</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Emotional Containment </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Micro-management &amp; Delegation</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Effective Task Performance &amp; Staff Support</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Uncertainty, Decision-making, &amp; Judgement</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Emotional</a:t>
            </a:r>
            <a:r>
              <a:rPr lang="en-US" sz="3600" dirty="0">
                <a:solidFill>
                  <a:srgbClr val="44546A">
                    <a:lumMod val="40000"/>
                    <a:lumOff val="60000"/>
                  </a:srgbClr>
                </a:solidFill>
                <a:latin typeface="Calibri" panose="020F0502020204030204" pitchFamily="34" charset="0"/>
                <a:ea typeface="Calibri" panose="020F0502020204030204" pitchFamily="34" charset="0"/>
                <a:cs typeface="Calibri" panose="020F0502020204030204" pitchFamily="34" charset="0"/>
              </a:rPr>
              <a:t> Intelligence &amp; Strategic Intelligence</a:t>
            </a:r>
            <a:endPar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Organizational System Dynamics &amp; Leadership</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lang="en-US" sz="3600" dirty="0">
                <a:solidFill>
                  <a:srgbClr val="44546A">
                    <a:lumMod val="40000"/>
                    <a:lumOff val="60000"/>
                  </a:srgbClr>
                </a:solidFill>
                <a:latin typeface="Calibri" panose="020F0502020204030204" pitchFamily="34" charset="0"/>
                <a:ea typeface="Calibri" panose="020F0502020204030204" pitchFamily="34" charset="0"/>
                <a:cs typeface="Calibri" panose="020F0502020204030204" pitchFamily="34" charset="0"/>
              </a:rPr>
              <a:t>References</a:t>
            </a:r>
            <a:endParaRPr kumimoji="0" lang="en-GB" sz="6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69582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488532" y="1552342"/>
            <a:ext cx="7145673" cy="4058115"/>
          </a:xfrm>
          <a:noFill/>
          <a:ln w="38100">
            <a:solidFill>
              <a:schemeClr val="tx1"/>
            </a:solidFill>
          </a:ln>
        </p:spPr>
        <p:txBody>
          <a:bodyPr>
            <a:noAutofit/>
          </a:bodyPr>
          <a:lstStyle/>
          <a:p>
            <a:pPr>
              <a:lnSpc>
                <a:spcPct val="107000"/>
              </a:lnSpc>
              <a:spcAft>
                <a:spcPts val="800"/>
              </a:spcAft>
            </a:pPr>
            <a:r>
              <a:rPr lang="en-GB" sz="3100" kern="100" dirty="0">
                <a:effectLst/>
                <a:latin typeface="Calibri" panose="020F0502020204030204" pitchFamily="34" charset="0"/>
                <a:ea typeface="Calibri" panose="020F0502020204030204" pitchFamily="34" charset="0"/>
                <a:cs typeface="Calibri" panose="020F0502020204030204" pitchFamily="34" charset="0"/>
              </a:rPr>
              <a:t>I have been in leadership roles for over 35 years, as a team leader, senior manager, director, CEO, non-executive director, consultant, and leadership development mentor. My experiences and research in different cultures and fields of leadership have helped me understand some of the universal principles of leadership. </a:t>
            </a:r>
            <a:endParaRPr lang="en-GB" sz="3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704012" y="608489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3" name="Title 1">
            <a:extLst>
              <a:ext uri="{FF2B5EF4-FFF2-40B4-BE49-F238E27FC236}">
                <a16:creationId xmlns:a16="http://schemas.microsoft.com/office/drawing/2014/main" id="{64846563-7680-5EEB-D6FE-3570301CE53D}"/>
              </a:ext>
            </a:extLst>
          </p:cNvPr>
          <p:cNvSpPr txBox="1">
            <a:spLocks/>
          </p:cNvSpPr>
          <p:nvPr/>
        </p:nvSpPr>
        <p:spPr>
          <a:xfrm>
            <a:off x="4745949" y="491544"/>
            <a:ext cx="6630835"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Universal Principles of Leadership</a:t>
            </a:r>
          </a:p>
        </p:txBody>
      </p:sp>
      <p:pic>
        <p:nvPicPr>
          <p:cNvPr id="2" name="Picture 1">
            <a:extLst>
              <a:ext uri="{FF2B5EF4-FFF2-40B4-BE49-F238E27FC236}">
                <a16:creationId xmlns:a16="http://schemas.microsoft.com/office/drawing/2014/main" id="{37FDCFC5-8EF2-F7F5-EB8A-35AB375445DF}"/>
              </a:ext>
            </a:extLst>
          </p:cNvPr>
          <p:cNvPicPr>
            <a:picLocks noChangeAspect="1"/>
          </p:cNvPicPr>
          <p:nvPr/>
        </p:nvPicPr>
        <p:blipFill>
          <a:blip r:embed="rId3"/>
          <a:stretch>
            <a:fillRect/>
          </a:stretch>
        </p:blipFill>
        <p:spPr>
          <a:xfrm>
            <a:off x="902984" y="1383417"/>
            <a:ext cx="3103818" cy="4395966"/>
          </a:xfrm>
          <a:prstGeom prst="rect">
            <a:avLst/>
          </a:prstGeom>
        </p:spPr>
      </p:pic>
    </p:spTree>
    <p:extLst>
      <p:ext uri="{BB962C8B-B14F-4D97-AF65-F5344CB8AC3E}">
        <p14:creationId xmlns:p14="http://schemas.microsoft.com/office/powerpoint/2010/main" val="83926695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467751" y="1676399"/>
            <a:ext cx="7145673" cy="3692237"/>
          </a:xfrm>
          <a:noFill/>
          <a:ln w="38100">
            <a:solidFill>
              <a:schemeClr val="tx1"/>
            </a:solidFill>
          </a:ln>
        </p:spPr>
        <p:txBody>
          <a:bodyPr>
            <a:noAutofit/>
          </a:bodyPr>
          <a:lstStyle/>
          <a:p>
            <a:pPr>
              <a:lnSpc>
                <a:spcPct val="107000"/>
              </a:lnSpc>
              <a:spcAft>
                <a:spcPts val="800"/>
              </a:spcAft>
            </a:pPr>
            <a:r>
              <a:rPr lang="en-GB" sz="3200" kern="100" dirty="0">
                <a:effectLst/>
                <a:latin typeface="Calibri" panose="020F0502020204030204" pitchFamily="34" charset="0"/>
                <a:ea typeface="Calibri" panose="020F0502020204030204" pitchFamily="34" charset="0"/>
                <a:cs typeface="Calibri" panose="020F0502020204030204" pitchFamily="34" charset="0"/>
              </a:rPr>
              <a:t>This collection of slides captures some of the principles that I find most helpful. I know from experience that these principles make sense. In some cases, the outcomes of applying them along with the mindsets that go with them have been transformational.  </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A person in a suit&#10;&#10;Description automatically generated">
            <a:extLst>
              <a:ext uri="{FF2B5EF4-FFF2-40B4-BE49-F238E27FC236}">
                <a16:creationId xmlns:a16="http://schemas.microsoft.com/office/drawing/2014/main" id="{5FF84A41-6520-DD36-48C0-9D85DA4923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492" y="1540767"/>
            <a:ext cx="2777836" cy="3963499"/>
          </a:xfrm>
          <a:prstGeom prst="rect">
            <a:avLst/>
          </a:prstGeom>
          <a:noFill/>
          <a:ln w="25400">
            <a:solidFill>
              <a:schemeClr val="tx1"/>
            </a:solidFill>
          </a:ln>
        </p:spPr>
      </p:pic>
      <p:sp>
        <p:nvSpPr>
          <p:cNvPr id="2" name="Title 1">
            <a:extLst>
              <a:ext uri="{FF2B5EF4-FFF2-40B4-BE49-F238E27FC236}">
                <a16:creationId xmlns:a16="http://schemas.microsoft.com/office/drawing/2014/main" id="{CD8BDF0D-BEC4-F7FF-F32A-524A2029FFE0}"/>
              </a:ext>
            </a:extLst>
          </p:cNvPr>
          <p:cNvSpPr txBox="1">
            <a:spLocks/>
          </p:cNvSpPr>
          <p:nvPr/>
        </p:nvSpPr>
        <p:spPr>
          <a:xfrm>
            <a:off x="4745949" y="491544"/>
            <a:ext cx="6630835"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Universal Principles of Leadership</a:t>
            </a:r>
          </a:p>
        </p:txBody>
      </p:sp>
      <p:sp>
        <p:nvSpPr>
          <p:cNvPr id="5" name="Footer Placeholder 6">
            <a:extLst>
              <a:ext uri="{FF2B5EF4-FFF2-40B4-BE49-F238E27FC236}">
                <a16:creationId xmlns:a16="http://schemas.microsoft.com/office/drawing/2014/main" id="{D96776EB-8DE9-7CB0-FB2C-BFA0D68ABC02}"/>
              </a:ext>
            </a:extLst>
          </p:cNvPr>
          <p:cNvSpPr>
            <a:spLocks noGrp="1"/>
          </p:cNvSpPr>
          <p:nvPr>
            <p:ph type="ftr" sz="quarter" idx="11"/>
          </p:nvPr>
        </p:nvSpPr>
        <p:spPr>
          <a:xfrm>
            <a:off x="6704012" y="608489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89441910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346285" y="1479360"/>
            <a:ext cx="7176992" cy="4139902"/>
          </a:xfrm>
          <a:noFill/>
          <a:ln w="38100">
            <a:solidFill>
              <a:schemeClr val="tx1"/>
            </a:solidFill>
          </a:ln>
        </p:spPr>
        <p:txBody>
          <a:bodyPr>
            <a:noAutofit/>
          </a:bodyPr>
          <a:lstStyle/>
          <a:p>
            <a:pPr>
              <a:lnSpc>
                <a:spcPct val="107000"/>
              </a:lnSpc>
              <a:spcAft>
                <a:spcPts val="800"/>
              </a:spcAft>
            </a:pPr>
            <a:r>
              <a:rPr lang="en-GB" sz="3200" dirty="0">
                <a:effectLst/>
                <a:latin typeface="Calibri" panose="020F0502020204030204" pitchFamily="34" charset="0"/>
                <a:ea typeface="Calibri" panose="020F0502020204030204" pitchFamily="34" charset="0"/>
                <a:cs typeface="Calibri" panose="020F0502020204030204" pitchFamily="34" charset="0"/>
              </a:rPr>
              <a:t>In recent years, some of the most useful things I have learned about leadership come from the military field. For example, I would not have expected that reading relevant books is mandatory in the US Marines and that reflective practice is part of military training and culture. We tend to get stuck in our silos.</a:t>
            </a:r>
          </a:p>
        </p:txBody>
      </p:sp>
      <p:pic>
        <p:nvPicPr>
          <p:cNvPr id="2" name="Picture 1" descr="A person in a suit&#10;&#10;Description automatically generated">
            <a:extLst>
              <a:ext uri="{FF2B5EF4-FFF2-40B4-BE49-F238E27FC236}">
                <a16:creationId xmlns:a16="http://schemas.microsoft.com/office/drawing/2014/main" id="{7F901041-5EEF-A2EE-1025-91A2225A7E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492" y="1540767"/>
            <a:ext cx="2777836" cy="3963499"/>
          </a:xfrm>
          <a:prstGeom prst="rect">
            <a:avLst/>
          </a:prstGeom>
          <a:noFill/>
          <a:ln w="25400">
            <a:solidFill>
              <a:schemeClr val="tx1"/>
            </a:solidFill>
          </a:ln>
        </p:spPr>
      </p:pic>
      <p:sp>
        <p:nvSpPr>
          <p:cNvPr id="5" name="Title 1">
            <a:extLst>
              <a:ext uri="{FF2B5EF4-FFF2-40B4-BE49-F238E27FC236}">
                <a16:creationId xmlns:a16="http://schemas.microsoft.com/office/drawing/2014/main" id="{6A7F8D40-568A-4305-5AF6-DB81367DA99D}"/>
              </a:ext>
            </a:extLst>
          </p:cNvPr>
          <p:cNvSpPr txBox="1">
            <a:spLocks/>
          </p:cNvSpPr>
          <p:nvPr/>
        </p:nvSpPr>
        <p:spPr>
          <a:xfrm>
            <a:off x="4745949" y="491544"/>
            <a:ext cx="6630835"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Universal Principles of Leadership</a:t>
            </a:r>
          </a:p>
        </p:txBody>
      </p:sp>
      <p:sp>
        <p:nvSpPr>
          <p:cNvPr id="6" name="Footer Placeholder 6">
            <a:extLst>
              <a:ext uri="{FF2B5EF4-FFF2-40B4-BE49-F238E27FC236}">
                <a16:creationId xmlns:a16="http://schemas.microsoft.com/office/drawing/2014/main" id="{A2C1C8A3-11CF-9A14-8746-DDBE0F262F7A}"/>
              </a:ext>
            </a:extLst>
          </p:cNvPr>
          <p:cNvSpPr>
            <a:spLocks noGrp="1"/>
          </p:cNvSpPr>
          <p:nvPr>
            <p:ph type="ftr" sz="quarter" idx="11"/>
          </p:nvPr>
        </p:nvSpPr>
        <p:spPr>
          <a:xfrm>
            <a:off x="6704012" y="608489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58614728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440382" y="1340427"/>
            <a:ext cx="7342909" cy="4468091"/>
          </a:xfrm>
          <a:noFill/>
          <a:ln w="38100">
            <a:solidFill>
              <a:schemeClr val="tx1"/>
            </a:solidFill>
          </a:ln>
        </p:spPr>
        <p:txBody>
          <a:bodyPr>
            <a:noAutofit/>
          </a:bodyPr>
          <a:lstStyle/>
          <a:p>
            <a:pPr>
              <a:lnSpc>
                <a:spcPct val="107000"/>
              </a:lnSpc>
              <a:spcAft>
                <a:spcPts val="800"/>
              </a:spcAft>
            </a:pPr>
            <a:br>
              <a:rPr lang="en-GB" sz="3200" dirty="0">
                <a:effectLst/>
                <a:latin typeface="Calibri" panose="020F0502020204030204" pitchFamily="34" charset="0"/>
                <a:ea typeface="Calibri" panose="020F0502020204030204" pitchFamily="34" charset="0"/>
                <a:cs typeface="Calibri" panose="020F0502020204030204" pitchFamily="34" charset="0"/>
              </a:rPr>
            </a:br>
            <a:br>
              <a:rPr lang="en-GB" sz="3200" dirty="0">
                <a:effectLst/>
                <a:latin typeface="Calibri" panose="020F0502020204030204" pitchFamily="34" charset="0"/>
                <a:ea typeface="Calibri" panose="020F0502020204030204" pitchFamily="34" charset="0"/>
                <a:cs typeface="Calibri" panose="020F0502020204030204" pitchFamily="34" charset="0"/>
              </a:rPr>
            </a:br>
            <a:br>
              <a:rPr lang="en-GB" sz="3200" dirty="0">
                <a:effectLst/>
                <a:latin typeface="Calibri" panose="020F0502020204030204" pitchFamily="34" charset="0"/>
                <a:ea typeface="Calibri" panose="020F0502020204030204" pitchFamily="34" charset="0"/>
                <a:cs typeface="Calibri" panose="020F0502020204030204" pitchFamily="34" charset="0"/>
              </a:rPr>
            </a:br>
            <a:r>
              <a:rPr lang="en-GB" sz="3200" dirty="0">
                <a:effectLst/>
                <a:latin typeface="Calibri" panose="020F0502020204030204" pitchFamily="34" charset="0"/>
                <a:ea typeface="Calibri" panose="020F0502020204030204" pitchFamily="34" charset="0"/>
                <a:cs typeface="Calibri" panose="020F0502020204030204" pitchFamily="34" charset="0"/>
              </a:rPr>
              <a:t>The principles captured here represent views from many fields of work, including: The Military, Human Services, Business Theory, Systems Theory, Executive Leadership, &amp; Leadership Development.</a:t>
            </a:r>
            <a:br>
              <a:rPr lang="en-GB" sz="3200" dirty="0">
                <a:effectLst/>
                <a:latin typeface="Calibri" panose="020F0502020204030204" pitchFamily="34" charset="0"/>
                <a:ea typeface="Calibri" panose="020F0502020204030204" pitchFamily="34" charset="0"/>
                <a:cs typeface="Calibri" panose="020F0502020204030204" pitchFamily="34" charset="0"/>
              </a:rPr>
            </a:br>
            <a:br>
              <a:rPr lang="en-GB" sz="1000" dirty="0">
                <a:effectLst/>
                <a:latin typeface="Calibri" panose="020F0502020204030204" pitchFamily="34" charset="0"/>
                <a:ea typeface="Calibri" panose="020F0502020204030204" pitchFamily="34" charset="0"/>
                <a:cs typeface="Calibri" panose="020F0502020204030204" pitchFamily="34" charset="0"/>
              </a:rPr>
            </a:br>
            <a:r>
              <a:rPr lang="en-GB" sz="3200" dirty="0">
                <a:effectLst/>
                <a:latin typeface="Calibri" panose="020F0502020204030204" pitchFamily="34" charset="0"/>
                <a:ea typeface="Calibri" panose="020F0502020204030204" pitchFamily="34" charset="0"/>
                <a:cs typeface="Calibri" panose="020F0502020204030204" pitchFamily="34" charset="0"/>
              </a:rPr>
              <a:t>I think they are important and helpful views on leadership. I hope you find something useful among them. </a:t>
            </a:r>
            <a:br>
              <a:rPr lang="en-GB" sz="3200" dirty="0">
                <a:effectLst/>
                <a:latin typeface="Calibri" panose="020F0502020204030204" pitchFamily="34" charset="0"/>
                <a:ea typeface="Calibri" panose="020F0502020204030204" pitchFamily="34" charset="0"/>
                <a:cs typeface="Calibri" panose="020F0502020204030204" pitchFamily="34" charset="0"/>
              </a:rPr>
            </a:br>
            <a:br>
              <a:rPr lang="en-GB" sz="800" dirty="0">
                <a:effectLst/>
                <a:latin typeface="Calibri" panose="020F0502020204030204" pitchFamily="34" charset="0"/>
                <a:ea typeface="Calibri" panose="020F0502020204030204" pitchFamily="34" charset="0"/>
                <a:cs typeface="Calibri" panose="020F0502020204030204" pitchFamily="34" charset="0"/>
              </a:rPr>
            </a:br>
            <a:br>
              <a:rPr lang="en-GB" sz="3200" dirty="0">
                <a:effectLst/>
                <a:latin typeface="Calibri" panose="020F0502020204030204" pitchFamily="34" charset="0"/>
                <a:ea typeface="Calibri" panose="020F0502020204030204" pitchFamily="34" charset="0"/>
                <a:cs typeface="Calibri" panose="020F0502020204030204" pitchFamily="34" charset="0"/>
              </a:rPr>
            </a:br>
            <a:br>
              <a:rPr lang="en-GB"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in a suit&#10;&#10;Description automatically generated">
            <a:extLst>
              <a:ext uri="{FF2B5EF4-FFF2-40B4-BE49-F238E27FC236}">
                <a16:creationId xmlns:a16="http://schemas.microsoft.com/office/drawing/2014/main" id="{D802C641-16AA-29D2-C4E0-30EC9AB3E5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492" y="1540767"/>
            <a:ext cx="2777836" cy="3963499"/>
          </a:xfrm>
          <a:prstGeom prst="rect">
            <a:avLst/>
          </a:prstGeom>
          <a:noFill/>
          <a:ln w="25400">
            <a:solidFill>
              <a:schemeClr val="tx1"/>
            </a:solidFill>
          </a:ln>
        </p:spPr>
      </p:pic>
      <p:sp>
        <p:nvSpPr>
          <p:cNvPr id="5" name="Title 1">
            <a:extLst>
              <a:ext uri="{FF2B5EF4-FFF2-40B4-BE49-F238E27FC236}">
                <a16:creationId xmlns:a16="http://schemas.microsoft.com/office/drawing/2014/main" id="{0365FA60-9C11-CFD2-D726-E93D920B3F87}"/>
              </a:ext>
            </a:extLst>
          </p:cNvPr>
          <p:cNvSpPr txBox="1">
            <a:spLocks/>
          </p:cNvSpPr>
          <p:nvPr/>
        </p:nvSpPr>
        <p:spPr>
          <a:xfrm>
            <a:off x="4745949" y="491544"/>
            <a:ext cx="6630835"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Universal Principles of Leadership</a:t>
            </a:r>
          </a:p>
        </p:txBody>
      </p:sp>
      <p:sp>
        <p:nvSpPr>
          <p:cNvPr id="6" name="Footer Placeholder 6">
            <a:extLst>
              <a:ext uri="{FF2B5EF4-FFF2-40B4-BE49-F238E27FC236}">
                <a16:creationId xmlns:a16="http://schemas.microsoft.com/office/drawing/2014/main" id="{9B9ACFAE-7296-FBE6-F957-1A4558F3FA1A}"/>
              </a:ext>
            </a:extLst>
          </p:cNvPr>
          <p:cNvSpPr>
            <a:spLocks noGrp="1"/>
          </p:cNvSpPr>
          <p:nvPr>
            <p:ph type="ftr" sz="quarter" idx="11"/>
          </p:nvPr>
        </p:nvSpPr>
        <p:spPr>
          <a:xfrm>
            <a:off x="6704012" y="608489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106348017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0"/>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2207755" y="2367170"/>
            <a:ext cx="7776488" cy="2123658"/>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RESEARCH READING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REFLECTION</a:t>
            </a:r>
          </a:p>
        </p:txBody>
      </p:sp>
    </p:spTree>
    <p:extLst>
      <p:ext uri="{BB962C8B-B14F-4D97-AF65-F5344CB8AC3E}">
        <p14:creationId xmlns:p14="http://schemas.microsoft.com/office/powerpoint/2010/main" val="171164772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488532" y="1530293"/>
            <a:ext cx="7145673" cy="4060016"/>
          </a:xfrm>
          <a:noFill/>
          <a:ln w="38100">
            <a:solidFill>
              <a:schemeClr val="tx1"/>
            </a:solidFill>
          </a:ln>
        </p:spPr>
        <p:txBody>
          <a:bodyPr>
            <a:noAutofit/>
          </a:bodyPr>
          <a:lstStyle/>
          <a:p>
            <a:pPr>
              <a:lnSpc>
                <a:spcPct val="107000"/>
              </a:lnSpc>
              <a:spcAft>
                <a:spcPts val="800"/>
              </a:spcAft>
            </a:pPr>
            <a:r>
              <a:rPr lang="en-GB" sz="3100" kern="100" dirty="0">
                <a:effectLst/>
                <a:latin typeface="Calibri" panose="020F0502020204030204" pitchFamily="34" charset="0"/>
                <a:ea typeface="Calibri" panose="020F0502020204030204" pitchFamily="34" charset="0"/>
                <a:cs typeface="Calibri" panose="020F0502020204030204" pitchFamily="34" charset="0"/>
              </a:rPr>
              <a:t>When I say research, I mean reflecting on my day-to-day work experiences, reading, and thinking. This is one of the principles of leadership. How do you understand how well you are doing your work if you haven’t explored the vast history, experience, and ideas of those who have been in or are in similar roles? </a:t>
            </a:r>
            <a:endParaRPr lang="en-GB" sz="3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704014" y="595046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2" name="Picture 1" descr="A person in a suit&#10;&#10;Description automatically generated">
            <a:extLst>
              <a:ext uri="{FF2B5EF4-FFF2-40B4-BE49-F238E27FC236}">
                <a16:creationId xmlns:a16="http://schemas.microsoft.com/office/drawing/2014/main" id="{79BB913C-15B1-3D93-2125-EEF3C639E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492" y="1540767"/>
            <a:ext cx="2777836" cy="3963499"/>
          </a:xfrm>
          <a:prstGeom prst="rect">
            <a:avLst/>
          </a:prstGeom>
          <a:noFill/>
          <a:ln w="25400">
            <a:solidFill>
              <a:schemeClr val="tx1"/>
            </a:solidFill>
          </a:ln>
        </p:spPr>
      </p:pic>
      <p:sp>
        <p:nvSpPr>
          <p:cNvPr id="4" name="Title 1">
            <a:extLst>
              <a:ext uri="{FF2B5EF4-FFF2-40B4-BE49-F238E27FC236}">
                <a16:creationId xmlns:a16="http://schemas.microsoft.com/office/drawing/2014/main" id="{11D65CC7-A2F3-BAA1-4732-9CAED368CA6E}"/>
              </a:ext>
            </a:extLst>
          </p:cNvPr>
          <p:cNvSpPr txBox="1">
            <a:spLocks/>
          </p:cNvSpPr>
          <p:nvPr/>
        </p:nvSpPr>
        <p:spPr>
          <a:xfrm>
            <a:off x="703385" y="414134"/>
            <a:ext cx="11119367"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Research = Reflecting on Experience + Reading + Thinking</a:t>
            </a:r>
          </a:p>
        </p:txBody>
      </p:sp>
    </p:spTree>
    <p:extLst>
      <p:ext uri="{BB962C8B-B14F-4D97-AF65-F5344CB8AC3E}">
        <p14:creationId xmlns:p14="http://schemas.microsoft.com/office/powerpoint/2010/main" val="37567292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010889" y="1577662"/>
            <a:ext cx="7671491" cy="4322130"/>
          </a:xfrm>
          <a:noFill/>
          <a:ln w="38100">
            <a:solidFill>
              <a:schemeClr val="tx1"/>
            </a:solidFill>
          </a:ln>
        </p:spPr>
        <p:txBody>
          <a:bodyPr>
            <a:no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“We do not learn from experience – we learn from reflecting on experience.”</a:t>
            </a:r>
            <a:b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John Dewey (1910) - Philosopher, psychologist, and educational reformer. </a:t>
            </a:r>
            <a:br>
              <a:rPr lang="en-US" sz="2800" dirty="0">
                <a:effectLst/>
                <a:latin typeface="Calibri" panose="020F0502020204030204" pitchFamily="34" charset="0"/>
                <a:ea typeface="Calibri" panose="020F0502020204030204" pitchFamily="34" charset="0"/>
                <a:cs typeface="Calibri" panose="020F0502020204030204" pitchFamily="34" charset="0"/>
              </a:rPr>
            </a:b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489280" y="608143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3" name="Title 1">
            <a:extLst>
              <a:ext uri="{FF2B5EF4-FFF2-40B4-BE49-F238E27FC236}">
                <a16:creationId xmlns:a16="http://schemas.microsoft.com/office/drawing/2014/main" id="{64846563-7680-5EEB-D6FE-3570301CE53D}"/>
              </a:ext>
            </a:extLst>
          </p:cNvPr>
          <p:cNvSpPr txBox="1">
            <a:spLocks/>
          </p:cNvSpPr>
          <p:nvPr/>
        </p:nvSpPr>
        <p:spPr>
          <a:xfrm>
            <a:off x="4531218" y="445239"/>
            <a:ext cx="6630835"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Research = Reflection</a:t>
            </a:r>
          </a:p>
        </p:txBody>
      </p:sp>
      <p:pic>
        <p:nvPicPr>
          <p:cNvPr id="2" name="Picture 1" descr="A person with a mustache&#10;&#10;Description automatically generated with medium confidence">
            <a:extLst>
              <a:ext uri="{FF2B5EF4-FFF2-40B4-BE49-F238E27FC236}">
                <a16:creationId xmlns:a16="http://schemas.microsoft.com/office/drawing/2014/main" id="{BCBC4052-933F-4A1D-EED2-43DE7353D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527" y="1396017"/>
            <a:ext cx="3065228" cy="4685420"/>
          </a:xfrm>
          <a:prstGeom prst="rect">
            <a:avLst/>
          </a:prstGeom>
          <a:ln w="25400">
            <a:solidFill>
              <a:schemeClr val="tx1"/>
            </a:solidFill>
          </a:ln>
        </p:spPr>
      </p:pic>
    </p:spTree>
    <p:extLst>
      <p:ext uri="{BB962C8B-B14F-4D97-AF65-F5344CB8AC3E}">
        <p14:creationId xmlns:p14="http://schemas.microsoft.com/office/powerpoint/2010/main" val="274307239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321107" y="1728847"/>
            <a:ext cx="7145673" cy="3748630"/>
          </a:xfrm>
          <a:noFill/>
          <a:ln w="38100">
            <a:solidFill>
              <a:schemeClr val="tx1"/>
            </a:solidFill>
          </a:ln>
        </p:spPr>
        <p:txBody>
          <a:bodyPr>
            <a:noAutofit/>
          </a:bodyPr>
          <a:lstStyle/>
          <a:p>
            <a:pPr>
              <a:lnSpc>
                <a:spcPct val="107000"/>
              </a:lnSpc>
              <a:spcAft>
                <a:spcPts val="800"/>
              </a:spcAft>
            </a:pPr>
            <a:r>
              <a:rPr lang="en-GB" sz="3100" kern="100" dirty="0">
                <a:effectLst/>
                <a:latin typeface="Calibri" panose="020F0502020204030204" pitchFamily="34" charset="0"/>
                <a:ea typeface="Calibri" panose="020F0502020204030204" pitchFamily="34" charset="0"/>
                <a:cs typeface="Calibri" panose="020F0502020204030204" pitchFamily="34" charset="0"/>
              </a:rPr>
              <a:t>Besides learning from others, reading creates the discipline of perspective-taking and reflective thinking. It’s not just about gaining knowledge. Our way of thinking is changed. It changes how we think which can be more important than what we know (Dewey).   </a:t>
            </a:r>
            <a:endParaRPr lang="en-GB" sz="3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536589" y="587771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4" name="Picture 3" descr="A person with a mustache&#10;&#10;Description automatically generated">
            <a:extLst>
              <a:ext uri="{FF2B5EF4-FFF2-40B4-BE49-F238E27FC236}">
                <a16:creationId xmlns:a16="http://schemas.microsoft.com/office/drawing/2014/main" id="{8992A609-C9B5-491C-4BFB-D8E030C0F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329" y="1332963"/>
            <a:ext cx="2944697" cy="4435922"/>
          </a:xfrm>
          <a:prstGeom prst="rect">
            <a:avLst/>
          </a:prstGeom>
        </p:spPr>
      </p:pic>
      <p:sp>
        <p:nvSpPr>
          <p:cNvPr id="2" name="Title 1">
            <a:extLst>
              <a:ext uri="{FF2B5EF4-FFF2-40B4-BE49-F238E27FC236}">
                <a16:creationId xmlns:a16="http://schemas.microsoft.com/office/drawing/2014/main" id="{653DEBF1-4838-EA07-AAC8-CD68AED5B5CE}"/>
              </a:ext>
            </a:extLst>
          </p:cNvPr>
          <p:cNvSpPr txBox="1">
            <a:spLocks/>
          </p:cNvSpPr>
          <p:nvPr/>
        </p:nvSpPr>
        <p:spPr>
          <a:xfrm>
            <a:off x="4892430" y="625972"/>
            <a:ext cx="6226937"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Learning = Reflective Thinking</a:t>
            </a:r>
          </a:p>
        </p:txBody>
      </p:sp>
    </p:spTree>
    <p:extLst>
      <p:ext uri="{BB962C8B-B14F-4D97-AF65-F5344CB8AC3E}">
        <p14:creationId xmlns:p14="http://schemas.microsoft.com/office/powerpoint/2010/main" val="382907524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198758" y="1332963"/>
            <a:ext cx="7430865" cy="4818455"/>
          </a:xfrm>
          <a:noFill/>
          <a:ln w="38100">
            <a:solidFill>
              <a:schemeClr val="tx1"/>
            </a:solidFill>
          </a:ln>
        </p:spPr>
        <p:txBody>
          <a:bodyPr>
            <a:noAutofit/>
          </a:bodyPr>
          <a:lstStyle/>
          <a:p>
            <a:pPr>
              <a:lnSpc>
                <a:spcPct val="107000"/>
              </a:lnSpc>
              <a:spcAft>
                <a:spcPts val="800"/>
              </a:spcAft>
            </a:pPr>
            <a:r>
              <a:rPr lang="en-GB" sz="3200" dirty="0">
                <a:effectLst/>
                <a:latin typeface="Calibri" panose="020F0502020204030204" pitchFamily="34" charset="0"/>
                <a:ea typeface="Calibri" panose="020F0502020204030204" pitchFamily="34" charset="0"/>
                <a:cs typeface="Times New Roman" panose="02020603050405020304" pitchFamily="18" charset="0"/>
              </a:rPr>
              <a:t>In his book on Personal and Professional Development, Olson (2013, p.260) says his top recommendation for development is reading at least ten pages of a relevant book every day and “Building your own personal self-improvement library may be the single most valuable and important investment (after your personal health) that you can make”.</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556836" y="624850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2" name="Picture 1" descr="Text, whiteboard&#10;&#10;Description automatically generated">
            <a:extLst>
              <a:ext uri="{FF2B5EF4-FFF2-40B4-BE49-F238E27FC236}">
                <a16:creationId xmlns:a16="http://schemas.microsoft.com/office/drawing/2014/main" id="{1D67E7D6-F084-F666-004C-6D0915B0A4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068" y="1360940"/>
            <a:ext cx="3038475" cy="4762500"/>
          </a:xfrm>
          <a:prstGeom prst="rect">
            <a:avLst/>
          </a:prstGeom>
          <a:ln w="38100">
            <a:solidFill>
              <a:schemeClr val="bg1"/>
            </a:solidFill>
          </a:ln>
        </p:spPr>
      </p:pic>
      <p:sp>
        <p:nvSpPr>
          <p:cNvPr id="4" name="Title 1">
            <a:extLst>
              <a:ext uri="{FF2B5EF4-FFF2-40B4-BE49-F238E27FC236}">
                <a16:creationId xmlns:a16="http://schemas.microsoft.com/office/drawing/2014/main" id="{C31B7CDB-2589-0E36-65FA-34FF3FE9C457}"/>
              </a:ext>
            </a:extLst>
          </p:cNvPr>
          <p:cNvSpPr txBox="1">
            <a:spLocks/>
          </p:cNvSpPr>
          <p:nvPr/>
        </p:nvSpPr>
        <p:spPr>
          <a:xfrm>
            <a:off x="4800720" y="414957"/>
            <a:ext cx="6226937"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Research = Reading + Thinking</a:t>
            </a:r>
          </a:p>
        </p:txBody>
      </p:sp>
    </p:spTree>
    <p:extLst>
      <p:ext uri="{BB962C8B-B14F-4D97-AF65-F5344CB8AC3E}">
        <p14:creationId xmlns:p14="http://schemas.microsoft.com/office/powerpoint/2010/main" val="164050405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010891" y="1332963"/>
            <a:ext cx="7671491" cy="4811528"/>
          </a:xfrm>
          <a:noFill/>
          <a:ln w="38100">
            <a:solidFill>
              <a:schemeClr val="tx1"/>
            </a:solidFill>
          </a:ln>
        </p:spPr>
        <p:txBody>
          <a:bodyPr>
            <a:noAutofit/>
          </a:bodyPr>
          <a:lstStyle/>
          <a:p>
            <a:pPr>
              <a:lnSpc>
                <a:spcPct val="107000"/>
              </a:lnSpc>
              <a:spcAft>
                <a:spcPts val="800"/>
              </a:spcAft>
            </a:pP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2800" dirty="0">
                <a:effectLst/>
                <a:latin typeface="Calibri" panose="020F0502020204030204" pitchFamily="34" charset="0"/>
                <a:ea typeface="Calibri" panose="020F0502020204030204" pitchFamily="34" charset="0"/>
                <a:cs typeface="Calibri" panose="020F0502020204030204" pitchFamily="34" charset="0"/>
              </a:rPr>
              <a:t>James Mattis, ex-USA Secretary of Defence &amp; Marine Corps four-star General. He has a personal collection of 7,000 books. </a:t>
            </a:r>
            <a:br>
              <a:rPr lang="en-US" sz="2800" dirty="0">
                <a:effectLst/>
                <a:latin typeface="Calibri" panose="020F0502020204030204" pitchFamily="34" charset="0"/>
                <a:ea typeface="Calibri" panose="020F0502020204030204" pitchFamily="34" charset="0"/>
                <a:cs typeface="Calibri" panose="020F0502020204030204" pitchFamily="34" charset="0"/>
              </a:rPr>
            </a:br>
            <a:br>
              <a:rPr lang="en-US" sz="800" dirty="0">
                <a:effectLst/>
                <a:latin typeface="Calibri" panose="020F0502020204030204" pitchFamily="34" charset="0"/>
                <a:ea typeface="Calibri" panose="020F0502020204030204" pitchFamily="34" charset="0"/>
                <a:cs typeface="Calibri" panose="020F0502020204030204" pitchFamily="34" charset="0"/>
              </a:rPr>
            </a:br>
            <a:r>
              <a:rPr lang="en-US" sz="2800" dirty="0">
                <a:effectLst/>
                <a:latin typeface="Calibri" panose="020F0502020204030204" pitchFamily="34" charset="0"/>
                <a:ea typeface="Calibri" panose="020F0502020204030204" pitchFamily="34" charset="0"/>
                <a:cs typeface="Calibri" panose="020F0502020204030204" pitchFamily="34" charset="0"/>
              </a:rPr>
              <a:t>“….The problem with being too busy to read is that you learn by experience (or by your men’s experience), i.e., the hard way. By reading, you learn through others’ experiences, generally a better way to do business, especially in our line of work where the consequences of incompetence are so final for young men.”</a:t>
            </a:r>
            <a:br>
              <a:rPr lang="en-US" sz="2800" dirty="0">
                <a:effectLst/>
                <a:latin typeface="Calibri" panose="020F0502020204030204" pitchFamily="34" charset="0"/>
                <a:ea typeface="Calibri" panose="020F0502020204030204" pitchFamily="34" charset="0"/>
                <a:cs typeface="Calibri" panose="020F0502020204030204" pitchFamily="34" charset="0"/>
              </a:rPr>
            </a:b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742322" y="6020366"/>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3" name="Title 1">
            <a:extLst>
              <a:ext uri="{FF2B5EF4-FFF2-40B4-BE49-F238E27FC236}">
                <a16:creationId xmlns:a16="http://schemas.microsoft.com/office/drawing/2014/main" id="{64846563-7680-5EEB-D6FE-3570301CE53D}"/>
              </a:ext>
            </a:extLst>
          </p:cNvPr>
          <p:cNvSpPr txBox="1">
            <a:spLocks/>
          </p:cNvSpPr>
          <p:nvPr/>
        </p:nvSpPr>
        <p:spPr>
          <a:xfrm>
            <a:off x="1531816" y="335509"/>
            <a:ext cx="9630238"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Reading + Reflective Thinking = Preparation</a:t>
            </a:r>
          </a:p>
        </p:txBody>
      </p:sp>
      <p:pic>
        <p:nvPicPr>
          <p:cNvPr id="8" name="Picture 7" descr="A person in a military uniform&#10;&#10;Description automatically generated">
            <a:extLst>
              <a:ext uri="{FF2B5EF4-FFF2-40B4-BE49-F238E27FC236}">
                <a16:creationId xmlns:a16="http://schemas.microsoft.com/office/drawing/2014/main" id="{9B72CB6C-692B-7B88-987F-24C4733C69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76" y="1454069"/>
            <a:ext cx="3083598" cy="4441606"/>
          </a:xfrm>
          <a:prstGeom prst="rect">
            <a:avLst/>
          </a:prstGeom>
          <a:solidFill>
            <a:schemeClr val="tx1"/>
          </a:solidFill>
          <a:ln w="19050">
            <a:solidFill>
              <a:schemeClr val="tx1"/>
            </a:solidFill>
          </a:ln>
        </p:spPr>
      </p:pic>
    </p:spTree>
    <p:extLst>
      <p:ext uri="{BB962C8B-B14F-4D97-AF65-F5344CB8AC3E}">
        <p14:creationId xmlns:p14="http://schemas.microsoft.com/office/powerpoint/2010/main" val="170870393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010889" y="1680595"/>
            <a:ext cx="7671491" cy="3628428"/>
          </a:xfrm>
          <a:noFill/>
          <a:ln w="38100">
            <a:solidFill>
              <a:schemeClr val="tx1"/>
            </a:solidFill>
          </a:ln>
        </p:spPr>
        <p:txBody>
          <a:bodyPr>
            <a:noAutofit/>
          </a:bodyPr>
          <a:lstStyle/>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r>
              <a:rPr lang="en-US" sz="3200" dirty="0">
                <a:effectLst/>
                <a:latin typeface="Calibri" panose="020F0502020204030204" pitchFamily="34" charset="0"/>
                <a:ea typeface="Calibri" panose="020F0502020204030204" pitchFamily="34" charset="0"/>
                <a:cs typeface="Calibri" panose="020F0502020204030204" pitchFamily="34" charset="0"/>
              </a:rPr>
              <a:t>Highlighting the importance of reflection in leadership, General James Mattis of the United States Marine Corps said,</a:t>
            </a:r>
            <a:br>
              <a:rPr lang="en-US" sz="1600" dirty="0">
                <a:effectLst/>
                <a:latin typeface="Calibri" panose="020F0502020204030204" pitchFamily="34" charset="0"/>
                <a:ea typeface="Calibri" panose="020F0502020204030204" pitchFamily="34" charset="0"/>
                <a:cs typeface="Calibri" panose="020F0502020204030204" pitchFamily="34" charset="0"/>
              </a:rPr>
            </a:br>
            <a:br>
              <a:rPr lang="en-US" sz="1600" dirty="0">
                <a:effectLst/>
                <a:latin typeface="Calibri" panose="020F0502020204030204" pitchFamily="34" charset="0"/>
                <a:ea typeface="Calibri" panose="020F0502020204030204" pitchFamily="34" charset="0"/>
                <a:cs typeface="Calibri" panose="020F0502020204030204" pitchFamily="34" charset="0"/>
              </a:rPr>
            </a:br>
            <a:r>
              <a:rPr lang="en-US" sz="3200" dirty="0">
                <a:effectLst/>
                <a:latin typeface="Calibri" panose="020F0502020204030204" pitchFamily="34" charset="0"/>
                <a:ea typeface="Calibri" panose="020F0502020204030204" pitchFamily="34" charset="0"/>
                <a:cs typeface="Calibri" panose="020F0502020204030204" pitchFamily="34" charset="0"/>
              </a:rPr>
              <a:t>“If I was to sum up the single biggest problem of senior leadership in the Information Age, it’s a lack of reflection.” </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742321" y="5895676"/>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3" name="Title 1">
            <a:extLst>
              <a:ext uri="{FF2B5EF4-FFF2-40B4-BE49-F238E27FC236}">
                <a16:creationId xmlns:a16="http://schemas.microsoft.com/office/drawing/2014/main" id="{64846563-7680-5EEB-D6FE-3570301CE53D}"/>
              </a:ext>
            </a:extLst>
          </p:cNvPr>
          <p:cNvSpPr txBox="1">
            <a:spLocks/>
          </p:cNvSpPr>
          <p:nvPr/>
        </p:nvSpPr>
        <p:spPr>
          <a:xfrm>
            <a:off x="4531218" y="445239"/>
            <a:ext cx="6630835"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Leadership = Reflection</a:t>
            </a:r>
          </a:p>
        </p:txBody>
      </p:sp>
      <p:pic>
        <p:nvPicPr>
          <p:cNvPr id="4" name="Picture 3" descr="A person in a military uniform&#10;&#10;Description automatically generated">
            <a:extLst>
              <a:ext uri="{FF2B5EF4-FFF2-40B4-BE49-F238E27FC236}">
                <a16:creationId xmlns:a16="http://schemas.microsoft.com/office/drawing/2014/main" id="{84620A00-7B5D-8431-23DE-972383C6D3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76" y="1274006"/>
            <a:ext cx="3083598" cy="4441606"/>
          </a:xfrm>
          <a:prstGeom prst="rect">
            <a:avLst/>
          </a:prstGeom>
          <a:solidFill>
            <a:schemeClr val="tx1"/>
          </a:solidFill>
          <a:ln w="19050">
            <a:solidFill>
              <a:schemeClr val="tx1"/>
            </a:solidFill>
          </a:ln>
        </p:spPr>
      </p:pic>
    </p:spTree>
    <p:extLst>
      <p:ext uri="{BB962C8B-B14F-4D97-AF65-F5344CB8AC3E}">
        <p14:creationId xmlns:p14="http://schemas.microsoft.com/office/powerpoint/2010/main" val="136393505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BAD34-B579-26F6-AB0A-340674F5CF9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D5F1DFA2-05B6-62EB-299D-2D202F575168}"/>
              </a:ext>
            </a:extLst>
          </p:cNvPr>
          <p:cNvSpPr>
            <a:spLocks noGrp="1"/>
          </p:cNvSpPr>
          <p:nvPr>
            <p:ph type="ftr" sz="quarter" idx="11"/>
          </p:nvPr>
        </p:nvSpPr>
        <p:spPr>
          <a:xfrm>
            <a:off x="4738646" y="6007211"/>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3" name="Title 1">
            <a:extLst>
              <a:ext uri="{FF2B5EF4-FFF2-40B4-BE49-F238E27FC236}">
                <a16:creationId xmlns:a16="http://schemas.microsoft.com/office/drawing/2014/main" id="{C5147D1B-C1AB-56A6-5B01-29643AD2CED4}"/>
              </a:ext>
            </a:extLst>
          </p:cNvPr>
          <p:cNvSpPr txBox="1">
            <a:spLocks/>
          </p:cNvSpPr>
          <p:nvPr/>
        </p:nvSpPr>
        <p:spPr>
          <a:xfrm>
            <a:off x="70338" y="128502"/>
            <a:ext cx="12121662"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Why Smart People can Find it Difficult to Learn (Argyris, 1991)</a:t>
            </a:r>
          </a:p>
        </p:txBody>
      </p:sp>
      <p:pic>
        <p:nvPicPr>
          <p:cNvPr id="10" name="Picture 9" descr="A person with a quote&#10;&#10;AI-generated content may be incorrect.">
            <a:extLst>
              <a:ext uri="{FF2B5EF4-FFF2-40B4-BE49-F238E27FC236}">
                <a16:creationId xmlns:a16="http://schemas.microsoft.com/office/drawing/2014/main" id="{1FF39B12-F630-89F2-B457-FB1BB4217F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803" y="963092"/>
            <a:ext cx="10086731" cy="4746697"/>
          </a:xfrm>
          <a:prstGeom prst="rect">
            <a:avLst/>
          </a:prstGeom>
        </p:spPr>
      </p:pic>
    </p:spTree>
    <p:extLst>
      <p:ext uri="{BB962C8B-B14F-4D97-AF65-F5344CB8AC3E}">
        <p14:creationId xmlns:p14="http://schemas.microsoft.com/office/powerpoint/2010/main" val="3393020801"/>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BDC9F-7009-4AC1-10EA-5E504FA2A9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2451037-DD35-D5B8-90BC-D412E5927390}"/>
              </a:ext>
            </a:extLst>
          </p:cNvPr>
          <p:cNvSpPr>
            <a:spLocks noGrp="1"/>
          </p:cNvSpPr>
          <p:nvPr>
            <p:ph type="title"/>
          </p:nvPr>
        </p:nvSpPr>
        <p:spPr>
          <a:xfrm>
            <a:off x="4010887" y="1283199"/>
            <a:ext cx="7671491" cy="4312616"/>
          </a:xfrm>
          <a:noFill/>
          <a:ln w="38100">
            <a:solidFill>
              <a:schemeClr val="tx1"/>
            </a:solidFill>
          </a:ln>
        </p:spPr>
        <p:txBody>
          <a:bodyPr>
            <a:noAutofit/>
          </a:bodyPr>
          <a:lstStyle/>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r>
              <a:rPr lang="en-US" sz="2800" dirty="0">
                <a:effectLst/>
                <a:latin typeface="Calibri" panose="020F0502020204030204" pitchFamily="34" charset="0"/>
                <a:ea typeface="Calibri" panose="020F0502020204030204" pitchFamily="34" charset="0"/>
                <a:cs typeface="Calibri" panose="020F0502020204030204" pitchFamily="34" charset="0"/>
              </a:rPr>
              <a:t>“Most people define learning too narrowly as mere 'problem-solving', so they focus on identifying and correcting errors in the external environment. Solving problems is important. But if learning is to persist, managers and employees must also look inward. They need to reflect critically on their own behaviour, identify the ways they often inadvertently contribute to the organisation’s problems, and then change how they act.”</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2800" dirty="0">
                <a:effectLst/>
                <a:latin typeface="Calibri" panose="020F0502020204030204" pitchFamily="34" charset="0"/>
                <a:ea typeface="Calibri" panose="020F0502020204030204" pitchFamily="34" charset="0"/>
                <a:cs typeface="Calibri" panose="020F0502020204030204" pitchFamily="34" charset="0"/>
              </a:rPr>
              <a:t>(Argyris, 1991)</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061D5CA0-FC3E-0E11-AAB7-839486FEDF7F}"/>
              </a:ext>
            </a:extLst>
          </p:cNvPr>
          <p:cNvSpPr>
            <a:spLocks noGrp="1"/>
          </p:cNvSpPr>
          <p:nvPr>
            <p:ph type="ftr" sz="quarter" idx="11"/>
          </p:nvPr>
        </p:nvSpPr>
        <p:spPr>
          <a:xfrm>
            <a:off x="6489280" y="5788380"/>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3" name="Title 1">
            <a:extLst>
              <a:ext uri="{FF2B5EF4-FFF2-40B4-BE49-F238E27FC236}">
                <a16:creationId xmlns:a16="http://schemas.microsoft.com/office/drawing/2014/main" id="{5855B65D-A3F0-2706-6406-4FB2FEE19675}"/>
              </a:ext>
            </a:extLst>
          </p:cNvPr>
          <p:cNvSpPr txBox="1">
            <a:spLocks/>
          </p:cNvSpPr>
          <p:nvPr/>
        </p:nvSpPr>
        <p:spPr>
          <a:xfrm>
            <a:off x="4531218" y="445239"/>
            <a:ext cx="6630835"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Leadership = Reflection</a:t>
            </a:r>
          </a:p>
        </p:txBody>
      </p:sp>
      <p:pic>
        <p:nvPicPr>
          <p:cNvPr id="5" name="Picture 4" descr="A person in a suit and tie&#10;&#10;AI-generated content may be incorrect.">
            <a:extLst>
              <a:ext uri="{FF2B5EF4-FFF2-40B4-BE49-F238E27FC236}">
                <a16:creationId xmlns:a16="http://schemas.microsoft.com/office/drawing/2014/main" id="{88DDE720-2B98-8F96-D753-B288E53EFA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117" y="748047"/>
            <a:ext cx="3152381" cy="5361905"/>
          </a:xfrm>
          <a:prstGeom prst="rect">
            <a:avLst/>
          </a:prstGeom>
        </p:spPr>
      </p:pic>
    </p:spTree>
    <p:extLst>
      <p:ext uri="{BB962C8B-B14F-4D97-AF65-F5344CB8AC3E}">
        <p14:creationId xmlns:p14="http://schemas.microsoft.com/office/powerpoint/2010/main" val="193137897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0"/>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2574844" y="2367170"/>
            <a:ext cx="7042313" cy="2123658"/>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THE IMPORTANCE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OF CONTEXT</a:t>
            </a:r>
          </a:p>
        </p:txBody>
      </p:sp>
    </p:spTree>
    <p:extLst>
      <p:ext uri="{BB962C8B-B14F-4D97-AF65-F5344CB8AC3E}">
        <p14:creationId xmlns:p14="http://schemas.microsoft.com/office/powerpoint/2010/main" val="331714240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488530" y="1647965"/>
            <a:ext cx="7145673" cy="3562070"/>
          </a:xfrm>
          <a:noFill/>
          <a:ln w="38100">
            <a:solidFill>
              <a:schemeClr val="tx1"/>
            </a:solidFill>
          </a:ln>
        </p:spPr>
        <p:txBody>
          <a:bodyPr>
            <a:noAutofit/>
          </a:bodyPr>
          <a:lstStyle/>
          <a:p>
            <a:pPr>
              <a:lnSpc>
                <a:spcPct val="100000"/>
              </a:lnSpc>
            </a:pPr>
            <a:r>
              <a:rPr lang="en-GB" sz="3100" dirty="0">
                <a:effectLst/>
                <a:latin typeface="Calibri" panose="020F0502020204030204" pitchFamily="34" charset="0"/>
                <a:ea typeface="Calibri" panose="020F0502020204030204" pitchFamily="34" charset="0"/>
                <a:cs typeface="Calibri" panose="020F0502020204030204" pitchFamily="34" charset="0"/>
              </a:rPr>
              <a:t>There is no such thing as a leader, only a leader and a context.</a:t>
            </a:r>
            <a:br>
              <a:rPr lang="en-GB" sz="1200" dirty="0">
                <a:effectLst/>
                <a:latin typeface="Calibri" panose="020F0502020204030204" pitchFamily="34" charset="0"/>
                <a:ea typeface="Calibri" panose="020F0502020204030204" pitchFamily="34" charset="0"/>
                <a:cs typeface="Calibri" panose="020F0502020204030204" pitchFamily="34" charset="0"/>
              </a:rPr>
            </a:br>
            <a:br>
              <a:rPr lang="en-GB" sz="1200" dirty="0">
                <a:effectLst/>
                <a:latin typeface="Calibri" panose="020F0502020204030204" pitchFamily="34" charset="0"/>
                <a:ea typeface="Calibri" panose="020F0502020204030204" pitchFamily="34" charset="0"/>
                <a:cs typeface="Calibri" panose="020F0502020204030204" pitchFamily="34" charset="0"/>
              </a:rPr>
            </a:br>
            <a:br>
              <a:rPr lang="en-GB" sz="1200" dirty="0">
                <a:effectLst/>
                <a:latin typeface="Calibri" panose="020F0502020204030204" pitchFamily="34" charset="0"/>
                <a:ea typeface="Calibri" panose="020F0502020204030204" pitchFamily="34" charset="0"/>
                <a:cs typeface="Calibri" panose="020F0502020204030204" pitchFamily="34" charset="0"/>
              </a:rPr>
            </a:br>
            <a:r>
              <a:rPr lang="en-GB" sz="3100" dirty="0">
                <a:effectLst/>
                <a:latin typeface="Calibri" panose="020F0502020204030204" pitchFamily="34" charset="0"/>
                <a:ea typeface="Calibri" panose="020F0502020204030204" pitchFamily="34" charset="0"/>
                <a:cs typeface="Calibri" panose="020F0502020204030204" pitchFamily="34" charset="0"/>
              </a:rPr>
              <a:t>This is a key universal principle of leadership that is not emphasized enough. Leadership skills and styles are often discussed without reference to any context. </a:t>
            </a: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704012" y="5389428"/>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3" name="Title 1">
            <a:extLst>
              <a:ext uri="{FF2B5EF4-FFF2-40B4-BE49-F238E27FC236}">
                <a16:creationId xmlns:a16="http://schemas.microsoft.com/office/drawing/2014/main" id="{64846563-7680-5EEB-D6FE-3570301CE53D}"/>
              </a:ext>
            </a:extLst>
          </p:cNvPr>
          <p:cNvSpPr txBox="1">
            <a:spLocks/>
          </p:cNvSpPr>
          <p:nvPr/>
        </p:nvSpPr>
        <p:spPr>
          <a:xfrm>
            <a:off x="2182970" y="477106"/>
            <a:ext cx="8163508"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mj-ea"/>
                <a:cs typeface="+mj-cs"/>
              </a:rPr>
              <a:t>There is no Such Thing as a Leader …</a:t>
            </a:r>
          </a:p>
        </p:txBody>
      </p:sp>
      <p:pic>
        <p:nvPicPr>
          <p:cNvPr id="2" name="Picture 1">
            <a:extLst>
              <a:ext uri="{FF2B5EF4-FFF2-40B4-BE49-F238E27FC236}">
                <a16:creationId xmlns:a16="http://schemas.microsoft.com/office/drawing/2014/main" id="{37FDCFC5-8EF2-F7F5-EB8A-35AB375445DF}"/>
              </a:ext>
            </a:extLst>
          </p:cNvPr>
          <p:cNvPicPr>
            <a:picLocks noChangeAspect="1"/>
          </p:cNvPicPr>
          <p:nvPr/>
        </p:nvPicPr>
        <p:blipFill>
          <a:blip r:embed="rId3"/>
          <a:stretch>
            <a:fillRect/>
          </a:stretch>
        </p:blipFill>
        <p:spPr>
          <a:xfrm>
            <a:off x="941621" y="1412498"/>
            <a:ext cx="3103818" cy="4395966"/>
          </a:xfrm>
          <a:prstGeom prst="rect">
            <a:avLst/>
          </a:prstGeom>
        </p:spPr>
      </p:pic>
    </p:spTree>
    <p:extLst>
      <p:ext uri="{BB962C8B-B14F-4D97-AF65-F5344CB8AC3E}">
        <p14:creationId xmlns:p14="http://schemas.microsoft.com/office/powerpoint/2010/main" val="362877400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606297" y="1390483"/>
            <a:ext cx="7145673" cy="4495800"/>
          </a:xfrm>
          <a:noFill/>
          <a:ln w="38100">
            <a:solidFill>
              <a:schemeClr val="tx1"/>
            </a:solidFill>
          </a:ln>
        </p:spPr>
        <p:txBody>
          <a:bodyPr>
            <a:noAutofit/>
          </a:bodyPr>
          <a:lstStyle/>
          <a:p>
            <a:pPr>
              <a:lnSpc>
                <a:spcPct val="107000"/>
              </a:lnSpc>
              <a:spcAft>
                <a:spcPts val="800"/>
              </a:spcAft>
            </a:pPr>
            <a:r>
              <a:rPr lang="en-GB" sz="3200" kern="100" dirty="0">
                <a:effectLst/>
                <a:latin typeface="Calibri" panose="020F0502020204030204" pitchFamily="34" charset="0"/>
                <a:ea typeface="Calibri" panose="020F0502020204030204" pitchFamily="34" charset="0"/>
                <a:cs typeface="Calibri" panose="020F0502020204030204" pitchFamily="34" charset="0"/>
              </a:rPr>
              <a:t>“Leadership always implies a context. Somebody could be a good leader in one context effective and in another context they're not. A good example is Winston Churchill. </a:t>
            </a:r>
            <a:r>
              <a:rPr kumimoji="0" lang="en-GB" sz="3200" b="0" i="0" u="none" strike="noStrike" kern="1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Winston Churchill was the indispensable leader of Britain in World War Two but was rejected by the British public both before and after the war. …</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821779" y="6060856"/>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5" name="Picture 4" descr="A person in a blue shirt and black jacket&#10;&#10;Description automatically generated">
            <a:extLst>
              <a:ext uri="{FF2B5EF4-FFF2-40B4-BE49-F238E27FC236}">
                <a16:creationId xmlns:a16="http://schemas.microsoft.com/office/drawing/2014/main" id="{B642075B-D014-DC2D-38E7-5C6DF0661E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241" y="1605780"/>
            <a:ext cx="3281796" cy="3646440"/>
          </a:xfrm>
          <a:prstGeom prst="rect">
            <a:avLst/>
          </a:prstGeom>
          <a:ln w="19050">
            <a:solidFill>
              <a:schemeClr val="tx1"/>
            </a:solidFill>
          </a:ln>
        </p:spPr>
      </p:pic>
      <p:sp>
        <p:nvSpPr>
          <p:cNvPr id="10" name="Title 1">
            <a:extLst>
              <a:ext uri="{FF2B5EF4-FFF2-40B4-BE49-F238E27FC236}">
                <a16:creationId xmlns:a16="http://schemas.microsoft.com/office/drawing/2014/main" id="{41750F89-295C-FE22-25B4-2C97F1C35FA8}"/>
              </a:ext>
            </a:extLst>
          </p:cNvPr>
          <p:cNvSpPr txBox="1">
            <a:spLocks/>
          </p:cNvSpPr>
          <p:nvPr/>
        </p:nvSpPr>
        <p:spPr>
          <a:xfrm>
            <a:off x="5501965" y="412299"/>
            <a:ext cx="5354336"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The Importance of Context</a:t>
            </a:r>
          </a:p>
        </p:txBody>
      </p:sp>
    </p:spTree>
    <p:extLst>
      <p:ext uri="{BB962C8B-B14F-4D97-AF65-F5344CB8AC3E}">
        <p14:creationId xmlns:p14="http://schemas.microsoft.com/office/powerpoint/2010/main" val="2380820580"/>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4509469" y="1288472"/>
            <a:ext cx="7176992" cy="4523509"/>
          </a:xfrm>
          <a:noFill/>
          <a:ln w="38100">
            <a:solidFill>
              <a:schemeClr val="tx1"/>
            </a:solidFill>
          </a:ln>
        </p:spPr>
        <p:txBody>
          <a:bodyPr>
            <a:noAutofit/>
          </a:bodyPr>
          <a:lstStyle/>
          <a:p>
            <a:pPr>
              <a:lnSpc>
                <a:spcPct val="107000"/>
              </a:lnSpc>
              <a:spcAft>
                <a:spcPts val="800"/>
              </a:spcAft>
            </a:pPr>
            <a:r>
              <a:rPr kumimoji="0" lang="en-GB" b="0" i="0" u="none" strike="noStrike" kern="1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The same qualities, and abilities, and yet at one point he's a great leader and at the other two points he's not a leader at all … there are many examples of it, so leadership always requires thinking in terms of a context.” (Maccoby, 2015)</a:t>
            </a:r>
            <a:endParaRPr lang="en-GB"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740611" y="604153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5" name="Picture 4" descr="A person in a blue shirt and black jacket&#10;&#10;Description automatically generated">
            <a:extLst>
              <a:ext uri="{FF2B5EF4-FFF2-40B4-BE49-F238E27FC236}">
                <a16:creationId xmlns:a16="http://schemas.microsoft.com/office/drawing/2014/main" id="{B642075B-D014-DC2D-38E7-5C6DF0661E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241" y="1605780"/>
            <a:ext cx="3281796" cy="3646440"/>
          </a:xfrm>
          <a:prstGeom prst="rect">
            <a:avLst/>
          </a:prstGeom>
          <a:ln w="19050">
            <a:solidFill>
              <a:schemeClr val="tx1"/>
            </a:solidFill>
          </a:ln>
        </p:spPr>
      </p:pic>
      <p:sp>
        <p:nvSpPr>
          <p:cNvPr id="10" name="Title 1">
            <a:extLst>
              <a:ext uri="{FF2B5EF4-FFF2-40B4-BE49-F238E27FC236}">
                <a16:creationId xmlns:a16="http://schemas.microsoft.com/office/drawing/2014/main" id="{41750F89-295C-FE22-25B4-2C97F1C35FA8}"/>
              </a:ext>
            </a:extLst>
          </p:cNvPr>
          <p:cNvSpPr txBox="1">
            <a:spLocks/>
          </p:cNvSpPr>
          <p:nvPr/>
        </p:nvSpPr>
        <p:spPr>
          <a:xfrm>
            <a:off x="5400015" y="356520"/>
            <a:ext cx="5395900" cy="755999"/>
          </a:xfrm>
          <a:prstGeom prst="rect">
            <a:avLst/>
          </a:prstGeom>
          <a:noFill/>
          <a:ln w="19050">
            <a:noFill/>
          </a:ln>
          <a:effectLst>
            <a:glow rad="63500">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algn="ctr"/>
            <a:r>
              <a:rPr lang="en-GB" b="1" dirty="0"/>
              <a:t>The Importance of Context</a:t>
            </a:r>
          </a:p>
        </p:txBody>
      </p:sp>
    </p:spTree>
    <p:extLst>
      <p:ext uri="{BB962C8B-B14F-4D97-AF65-F5344CB8AC3E}">
        <p14:creationId xmlns:p14="http://schemas.microsoft.com/office/powerpoint/2010/main" val="477302090"/>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B05DB65-019F-438F-B74E-F75AF7992876}"/>
              </a:ext>
            </a:extLst>
          </p:cNvPr>
          <p:cNvSpPr txBox="1">
            <a:spLocks/>
          </p:cNvSpPr>
          <p:nvPr/>
        </p:nvSpPr>
        <p:spPr>
          <a:xfrm>
            <a:off x="900544" y="1260566"/>
            <a:ext cx="6719455" cy="4736158"/>
          </a:xfrm>
          <a:prstGeom prst="rect">
            <a:avLst/>
          </a:prstGeom>
          <a:solidFill>
            <a:schemeClr val="tx1">
              <a:alpha val="87843"/>
            </a:schemeClr>
          </a:solidFill>
          <a:ln w="38100">
            <a:solidFill>
              <a:schemeClr val="bg1"/>
            </a:solidFill>
          </a:ln>
          <a:effectLst/>
        </p:spPr>
        <p:txBody>
          <a:bodyPr vert="horz" lIns="91440" tIns="45720" rIns="91440" bIns="45720" rtlCol="0">
            <a:noAutofit/>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“But, as we have suggested, there can be no such thing as a “leadership “ role, no such thing as a leader-follower role relationship. By the same token, there is no such thing as leader per se, and so we shall not use the term “leader” on its own in this book but will use “managerial leader” or “political leader” as appropriate. …</a:t>
            </a: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6E90430B-C841-4D96-9180-1FDCA5CC0DAC}"/>
              </a:ext>
            </a:extLst>
          </p:cNvPr>
          <p:cNvSpPr txBox="1">
            <a:spLocks/>
          </p:cNvSpPr>
          <p:nvPr/>
        </p:nvSpPr>
        <p:spPr>
          <a:xfrm>
            <a:off x="834980" y="129063"/>
            <a:ext cx="10522040" cy="732213"/>
          </a:xfrm>
          <a:prstGeom prst="rect">
            <a:avLst/>
          </a:prstGeom>
          <a:solidFill>
            <a:schemeClr val="tx1"/>
          </a:solidFill>
          <a:ln w="19050">
            <a:noFill/>
          </a:ln>
          <a:effectLst>
            <a:glow>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4000" b="1" dirty="0">
                <a:solidFill>
                  <a:prstClr val="white"/>
                </a:solidFill>
                <a:effectLst>
                  <a:outerShdw blurRad="38100" dist="19050" dir="2700000" algn="tl" rotWithShape="0">
                    <a:prstClr val="black">
                      <a:alpha val="40000"/>
                    </a:prstClr>
                  </a:outerShdw>
                </a:effectLst>
                <a:latin typeface="Calibri" panose="020F0502020204030204"/>
              </a:rPr>
              <a:t>No Such Thing as a Leader Without a Context</a:t>
            </a:r>
            <a:endParaRPr kumimoji="0" lang="en-GB" sz="40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mj-ea"/>
              <a:cs typeface="+mj-cs"/>
            </a:endParaRPr>
          </a:p>
        </p:txBody>
      </p:sp>
      <p:sp>
        <p:nvSpPr>
          <p:cNvPr id="8" name="Footer Placeholder 6">
            <a:extLst>
              <a:ext uri="{FF2B5EF4-FFF2-40B4-BE49-F238E27FC236}">
                <a16:creationId xmlns:a16="http://schemas.microsoft.com/office/drawing/2014/main" id="{114F5484-D57E-46AE-8BB3-193F5AFB30A3}"/>
              </a:ext>
            </a:extLst>
          </p:cNvPr>
          <p:cNvSpPr>
            <a:spLocks noGrp="1"/>
          </p:cNvSpPr>
          <p:nvPr>
            <p:ph type="ftr" sz="quarter" idx="11"/>
          </p:nvPr>
        </p:nvSpPr>
        <p:spPr>
          <a:xfrm>
            <a:off x="3225381" y="616329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9" name="Picture 8" descr="Diagram&#10;&#10;Description automatically generated with medium confidence">
            <a:extLst>
              <a:ext uri="{FF2B5EF4-FFF2-40B4-BE49-F238E27FC236}">
                <a16:creationId xmlns:a16="http://schemas.microsoft.com/office/drawing/2014/main" id="{41F1D2A9-872B-4541-B3E8-91519D032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6058" y="1066479"/>
            <a:ext cx="3590979" cy="5249213"/>
          </a:xfrm>
          <a:prstGeom prst="rect">
            <a:avLst/>
          </a:prstGeom>
          <a:ln w="19050">
            <a:solidFill>
              <a:schemeClr val="bg1"/>
            </a:solidFill>
          </a:ln>
        </p:spPr>
      </p:pic>
    </p:spTree>
    <p:extLst>
      <p:ext uri="{BB962C8B-B14F-4D97-AF65-F5344CB8AC3E}">
        <p14:creationId xmlns:p14="http://schemas.microsoft.com/office/powerpoint/2010/main" val="2858289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Footer Placeholder 6">
            <a:extLst>
              <a:ext uri="{FF2B5EF4-FFF2-40B4-BE49-F238E27FC236}">
                <a16:creationId xmlns:a16="http://schemas.microsoft.com/office/drawing/2014/main" id="{114F5484-D57E-46AE-8BB3-193F5AFB30A3}"/>
              </a:ext>
            </a:extLst>
          </p:cNvPr>
          <p:cNvSpPr>
            <a:spLocks noGrp="1"/>
          </p:cNvSpPr>
          <p:nvPr>
            <p:ph type="ftr" sz="quarter" idx="11"/>
          </p:nvPr>
        </p:nvSpPr>
        <p:spPr>
          <a:xfrm>
            <a:off x="2733407" y="6032528"/>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9" name="Picture 8" descr="Diagram&#10;&#10;Description automatically generated with medium confidence">
            <a:extLst>
              <a:ext uri="{FF2B5EF4-FFF2-40B4-BE49-F238E27FC236}">
                <a16:creationId xmlns:a16="http://schemas.microsoft.com/office/drawing/2014/main" id="{41F1D2A9-872B-4541-B3E8-91519D032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1038372"/>
            <a:ext cx="3609109" cy="5275715"/>
          </a:xfrm>
          <a:prstGeom prst="rect">
            <a:avLst/>
          </a:prstGeom>
          <a:ln w="19050">
            <a:solidFill>
              <a:schemeClr val="bg1"/>
            </a:solidFill>
          </a:ln>
        </p:spPr>
      </p:pic>
      <p:sp>
        <p:nvSpPr>
          <p:cNvPr id="2" name="Content Placeholder 2">
            <a:extLst>
              <a:ext uri="{FF2B5EF4-FFF2-40B4-BE49-F238E27FC236}">
                <a16:creationId xmlns:a16="http://schemas.microsoft.com/office/drawing/2014/main" id="{56821A7B-76E3-EA26-451C-1C7413170964}"/>
              </a:ext>
            </a:extLst>
          </p:cNvPr>
          <p:cNvSpPr txBox="1">
            <a:spLocks/>
          </p:cNvSpPr>
          <p:nvPr/>
        </p:nvSpPr>
        <p:spPr>
          <a:xfrm>
            <a:off x="803565" y="1463073"/>
            <a:ext cx="6574392" cy="4452817"/>
          </a:xfrm>
          <a:prstGeom prst="rect">
            <a:avLst/>
          </a:prstGeom>
          <a:solidFill>
            <a:schemeClr val="tx1">
              <a:alpha val="87843"/>
            </a:schemeClr>
          </a:solidFill>
          <a:ln w="38100">
            <a:solidFill>
              <a:schemeClr val="bg1"/>
            </a:solidFill>
          </a:ln>
          <a:effectLst/>
        </p:spPr>
        <p:txBody>
          <a:bodyPr vert="horz" lIns="91440" tIns="45720" rIns="91440" bIns="45720" rtlCol="0">
            <a:noAutofit/>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Churchill was a hugely effective wartime commander-prime minister, but was not effective as peacetime prime minister. The roles were very different.” (</a:t>
            </a:r>
            <a:r>
              <a:rPr kumimoji="0" lang="en-GB" sz="4000" b="0" i="0" u="none" strike="noStrike" kern="1200" cap="none" spc="0" normalizeH="0" baseline="0" noProof="0" dirty="0">
                <a:ln>
                  <a:noFill/>
                </a:ln>
                <a:solidFill>
                  <a:prstClr val="white"/>
                </a:solidFill>
                <a:effectLst/>
                <a:uLnTx/>
                <a:uFillTx/>
                <a:latin typeface="Calibri" panose="020F0502020204030204"/>
                <a:ea typeface="+mn-ea"/>
                <a:cs typeface="+mn-cs"/>
              </a:rPr>
              <a:t>Jaques and Clement, 1991, p.6)</a:t>
            </a:r>
          </a:p>
        </p:txBody>
      </p:sp>
      <p:sp>
        <p:nvSpPr>
          <p:cNvPr id="3" name="Title 1">
            <a:extLst>
              <a:ext uri="{FF2B5EF4-FFF2-40B4-BE49-F238E27FC236}">
                <a16:creationId xmlns:a16="http://schemas.microsoft.com/office/drawing/2014/main" id="{CDA4095B-5B08-7A26-8B31-BF27BE7142BD}"/>
              </a:ext>
            </a:extLst>
          </p:cNvPr>
          <p:cNvSpPr txBox="1">
            <a:spLocks/>
          </p:cNvSpPr>
          <p:nvPr/>
        </p:nvSpPr>
        <p:spPr>
          <a:xfrm>
            <a:off x="834980" y="129063"/>
            <a:ext cx="10522040" cy="732213"/>
          </a:xfrm>
          <a:prstGeom prst="rect">
            <a:avLst/>
          </a:prstGeom>
          <a:solidFill>
            <a:schemeClr val="tx1"/>
          </a:solidFill>
          <a:ln w="19050">
            <a:noFill/>
          </a:ln>
          <a:effectLst>
            <a:glow>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4000" b="1" dirty="0">
                <a:solidFill>
                  <a:prstClr val="white"/>
                </a:solidFill>
                <a:effectLst>
                  <a:outerShdw blurRad="38100" dist="19050" dir="2700000" algn="tl" rotWithShape="0">
                    <a:prstClr val="black">
                      <a:alpha val="40000"/>
                    </a:prstClr>
                  </a:outerShdw>
                </a:effectLst>
                <a:latin typeface="Calibri" panose="020F0502020204030204"/>
              </a:rPr>
              <a:t>No Such Thing as a Leader Without a Context</a:t>
            </a:r>
            <a:endParaRPr kumimoji="0" lang="en-GB" sz="40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4100013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0"/>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2400118" y="2367170"/>
            <a:ext cx="7391768" cy="2123658"/>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MANAG</a:t>
            </a:r>
            <a:r>
              <a:rPr lang="en-GB" sz="6600" dirty="0">
                <a:solidFill>
                  <a:srgbClr val="44546A">
                    <a:lumMod val="40000"/>
                    <a:lumOff val="60000"/>
                  </a:srgbClr>
                </a:solidFill>
                <a:latin typeface="Bauhaus 93" panose="04030905020B02020C02" pitchFamily="82" charset="0"/>
              </a:rPr>
              <a:t>ING</a:t>
            </a: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ONESELF</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6600" dirty="0">
                <a:solidFill>
                  <a:srgbClr val="44546A">
                    <a:lumMod val="40000"/>
                    <a:lumOff val="60000"/>
                  </a:srgbClr>
                </a:solidFill>
                <a:latin typeface="Bauhaus 93" panose="04030905020B02020C02" pitchFamily="82" charset="0"/>
              </a:rPr>
              <a:t>&amp; LEARNING</a:t>
            </a:r>
            <a:endPar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24593344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5069939" y="495547"/>
            <a:ext cx="6172200" cy="2298054"/>
          </a:xfrm>
          <a:noFill/>
          <a:ln w="38100">
            <a:solidFill>
              <a:schemeClr val="tx1"/>
            </a:solidFill>
          </a:ln>
        </p:spPr>
        <p:txBody>
          <a:bodyPr>
            <a:normAutofit fontScale="90000"/>
          </a:bodyPr>
          <a:lstStyle/>
          <a:p>
            <a:br>
              <a:rPr lang="en-US" sz="800" dirty="0">
                <a:effectLst/>
              </a:rPr>
            </a:br>
            <a:r>
              <a:rPr lang="en-US" sz="4400" dirty="0">
                <a:effectLst/>
              </a:rPr>
              <a:t>“…. all leadership begins with the management of one’s own health.” </a:t>
            </a:r>
            <a:br>
              <a:rPr lang="en-US" sz="4400" dirty="0">
                <a:effectLst/>
              </a:rPr>
            </a:br>
            <a:r>
              <a:rPr lang="en-US" sz="4400" dirty="0">
                <a:effectLst/>
              </a:rPr>
              <a:t>(Friedman, 1999, p.234) </a:t>
            </a:r>
            <a:endParaRPr lang="en-GB" sz="3300" dirty="0">
              <a:effectLst/>
            </a:endParaRPr>
          </a:p>
        </p:txBody>
      </p:sp>
      <p:sp>
        <p:nvSpPr>
          <p:cNvPr id="4" name="Content Placeholder 3">
            <a:extLst>
              <a:ext uri="{FF2B5EF4-FFF2-40B4-BE49-F238E27FC236}">
                <a16:creationId xmlns:a16="http://schemas.microsoft.com/office/drawing/2014/main" id="{3DB42A67-14F7-4814-ADB4-1D355233B88D}"/>
              </a:ext>
            </a:extLst>
          </p:cNvPr>
          <p:cNvSpPr>
            <a:spLocks noGrp="1"/>
          </p:cNvSpPr>
          <p:nvPr>
            <p:ph idx="1"/>
          </p:nvPr>
        </p:nvSpPr>
        <p:spPr>
          <a:xfrm>
            <a:off x="5069939" y="3171716"/>
            <a:ext cx="6172200" cy="2804971"/>
          </a:xfrm>
          <a:noFill/>
          <a:ln w="38100">
            <a:solidFill>
              <a:schemeClr val="tx1"/>
            </a:solidFill>
          </a:ln>
        </p:spPr>
        <p:txBody>
          <a:bodyPr>
            <a:normAutofit/>
          </a:bodyPr>
          <a:lstStyle/>
          <a:p>
            <a:pPr algn="l">
              <a:spcAft>
                <a:spcPts val="600"/>
              </a:spcAft>
            </a:pPr>
            <a:r>
              <a:rPr lang="en-US" sz="4000" dirty="0"/>
              <a:t>“…. a leader functions as the immune system of the institution or organization he or she ‘heads’.” (p.182)</a:t>
            </a:r>
            <a:endParaRPr lang="en-GB" sz="4000" dirty="0"/>
          </a:p>
          <a:p>
            <a:pPr>
              <a:spcAft>
                <a:spcPts val="600"/>
              </a:spcAft>
            </a:pPr>
            <a:endParaRPr lang="en-GB" sz="2400" dirty="0"/>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7075658" y="616388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8" name="Picture 7" descr="Graphical user interface, text, chat or text message&#10;&#10;Description automatically generated">
            <a:extLst>
              <a:ext uri="{FF2B5EF4-FFF2-40B4-BE49-F238E27FC236}">
                <a16:creationId xmlns:a16="http://schemas.microsoft.com/office/drawing/2014/main" id="{ADE3E8A5-2780-45C0-841B-7B9CE4EA8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44" y="548760"/>
            <a:ext cx="3502373" cy="5245912"/>
          </a:xfrm>
          <a:prstGeom prst="rect">
            <a:avLst/>
          </a:prstGeom>
          <a:ln w="38100">
            <a:solidFill>
              <a:schemeClr val="tx1"/>
            </a:solidFill>
          </a:ln>
        </p:spPr>
      </p:pic>
    </p:spTree>
    <p:extLst>
      <p:ext uri="{BB962C8B-B14F-4D97-AF65-F5344CB8AC3E}">
        <p14:creationId xmlns:p14="http://schemas.microsoft.com/office/powerpoint/2010/main" val="3020194552"/>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478F24-E7F9-4693-9C4B-8151EC184E1B}"/>
              </a:ext>
            </a:extLst>
          </p:cNvPr>
          <p:cNvSpPr>
            <a:spLocks noGrp="1"/>
          </p:cNvSpPr>
          <p:nvPr>
            <p:ph type="title"/>
          </p:nvPr>
        </p:nvSpPr>
        <p:spPr>
          <a:xfrm>
            <a:off x="5069938" y="774879"/>
            <a:ext cx="6470897" cy="4793673"/>
          </a:xfrm>
          <a:noFill/>
          <a:ln w="38100">
            <a:solidFill>
              <a:schemeClr val="tx1"/>
            </a:solidFill>
          </a:ln>
        </p:spPr>
        <p:txBody>
          <a:bodyPr>
            <a:noAutofit/>
          </a:bodyPr>
          <a:lstStyle/>
          <a:p>
            <a:r>
              <a:rPr lang="en-US" dirty="0">
                <a:effectLst/>
              </a:rPr>
              <a:t>“I begin with healing because the amount of responsibility one takes for his or her own life is the quintessential issue of leadership and self. The thinking involved in how anyone “manages” his or her own health encapsulates all critical issues of management.” (Friedman, 1999, p.100) </a:t>
            </a:r>
            <a:endParaRPr lang="en-GB" dirty="0">
              <a:effectLst/>
            </a:endParaRPr>
          </a:p>
        </p:txBody>
      </p:sp>
      <p:sp>
        <p:nvSpPr>
          <p:cNvPr id="7" name="Footer Placeholder 6">
            <a:extLst>
              <a:ext uri="{FF2B5EF4-FFF2-40B4-BE49-F238E27FC236}">
                <a16:creationId xmlns:a16="http://schemas.microsoft.com/office/drawing/2014/main" id="{5C601AC5-6EA6-4542-A0C2-6E57BA078772}"/>
              </a:ext>
            </a:extLst>
          </p:cNvPr>
          <p:cNvSpPr>
            <a:spLocks noGrp="1"/>
          </p:cNvSpPr>
          <p:nvPr>
            <p:ph type="ftr" sz="quarter" idx="11"/>
          </p:nvPr>
        </p:nvSpPr>
        <p:spPr>
          <a:xfrm>
            <a:off x="6948032" y="580156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8" name="Picture 7" descr="Graphical user interface, text, chat or text message&#10;&#10;Description automatically generated">
            <a:extLst>
              <a:ext uri="{FF2B5EF4-FFF2-40B4-BE49-F238E27FC236}">
                <a16:creationId xmlns:a16="http://schemas.microsoft.com/office/drawing/2014/main" id="{ADE3E8A5-2780-45C0-841B-7B9CE4EA8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44" y="548760"/>
            <a:ext cx="3502373" cy="5245912"/>
          </a:xfrm>
          <a:prstGeom prst="rect">
            <a:avLst/>
          </a:prstGeom>
          <a:ln w="38100">
            <a:solidFill>
              <a:schemeClr val="tx1"/>
            </a:solidFill>
          </a:ln>
        </p:spPr>
      </p:pic>
    </p:spTree>
    <p:extLst>
      <p:ext uri="{BB962C8B-B14F-4D97-AF65-F5344CB8AC3E}">
        <p14:creationId xmlns:p14="http://schemas.microsoft.com/office/powerpoint/2010/main" val="2706273702"/>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4197290" y="528182"/>
            <a:ext cx="7255821" cy="1081368"/>
          </a:xfrm>
          <a:noFill/>
          <a:ln>
            <a:noFill/>
          </a:ln>
        </p:spPr>
        <p:txBody>
          <a:bodyPr>
            <a:noAutofit/>
          </a:bodyPr>
          <a:lstStyle/>
          <a:p>
            <a:pPr algn="ctr"/>
            <a:r>
              <a:rPr lang="en-GB" b="1" dirty="0"/>
              <a:t>Anxiety &amp; </a:t>
            </a:r>
            <a:r>
              <a:rPr lang="en-GB" b="1" dirty="0" err="1"/>
              <a:t>Playfullness</a:t>
            </a:r>
            <a:endParaRPr lang="en-GB" b="1" dirty="0"/>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197290" y="1905000"/>
            <a:ext cx="7255822" cy="3514082"/>
          </a:xfrm>
          <a:noFill/>
          <a:ln w="38100">
            <a:solidFill>
              <a:schemeClr val="tx1"/>
            </a:solidFill>
          </a:ln>
          <a:effectLst/>
        </p:spPr>
        <p:txBody>
          <a:bodyPr>
            <a:normAutofit/>
          </a:bodyPr>
          <a:lstStyle/>
          <a:p>
            <a:pPr algn="l">
              <a:spcAft>
                <a:spcPts val="600"/>
              </a:spcAft>
            </a:pPr>
            <a:r>
              <a:rPr lang="en-GB" sz="3200" dirty="0">
                <a:effectLst/>
                <a:latin typeface="Calibri" panose="020F0502020204030204" pitchFamily="34" charset="0"/>
                <a:ea typeface="Calibri" panose="020F0502020204030204" pitchFamily="34" charset="0"/>
                <a:cs typeface="Times New Roman" panose="02020603050405020304" pitchFamily="18" charset="0"/>
              </a:rPr>
              <a:t>“A major criterion for judging the anxiety level of any society is the loss of its capacity to be playful.”</a:t>
            </a:r>
          </a:p>
          <a:p>
            <a:pPr algn="l">
              <a:spcAft>
                <a:spcPts val="600"/>
              </a:spcAft>
            </a:pP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marR="342900" algn="just">
              <a:lnSpc>
                <a:spcPct val="107000"/>
              </a:lnSpc>
              <a:spcAft>
                <a:spcPts val="800"/>
              </a:spcAft>
            </a:pPr>
            <a:r>
              <a:rPr lang="en-US" sz="3200" dirty="0">
                <a:latin typeface="Calibri" panose="020F0502020204030204" pitchFamily="34" charset="0"/>
                <a:ea typeface="Calibri" panose="020F0502020204030204" pitchFamily="34" charset="0"/>
                <a:cs typeface="Times New Roman" panose="02020603050405020304" pitchFamily="18" charset="0"/>
              </a:rPr>
              <a:t>“</a:t>
            </a:r>
            <a:r>
              <a:rPr lang="en-US" sz="3200" dirty="0">
                <a:effectLst/>
                <a:latin typeface="Calibri" panose="020F0502020204030204" pitchFamily="34" charset="0"/>
                <a:ea typeface="Calibri" panose="020F0502020204030204" pitchFamily="34" charset="0"/>
                <a:cs typeface="Times New Roman" panose="02020603050405020304" pitchFamily="18" charset="0"/>
              </a:rPr>
              <a:t>Playfulness can get you out of a rut more successfully than seriousness.”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lgn="l">
              <a:spcAft>
                <a:spcPts val="600"/>
              </a:spcAft>
            </a:pPr>
            <a:r>
              <a:rPr lang="en-GB" sz="3200" dirty="0"/>
              <a:t>(Friedman, 1999, p.64)</a:t>
            </a:r>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533117" y="562664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5" name="Picture 4" descr="A vintage photo of a person wearing a suit and tie&#10;&#10;Description automatically generated">
            <a:extLst>
              <a:ext uri="{FF2B5EF4-FFF2-40B4-BE49-F238E27FC236}">
                <a16:creationId xmlns:a16="http://schemas.microsoft.com/office/drawing/2014/main" id="{F97E1840-A026-4DC8-B537-DB8DE3030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321" y="1905000"/>
            <a:ext cx="3162300" cy="3448050"/>
          </a:xfrm>
          <a:prstGeom prst="rect">
            <a:avLst/>
          </a:prstGeom>
          <a:ln w="38100">
            <a:solidFill>
              <a:schemeClr val="bg1"/>
            </a:solidFill>
          </a:ln>
        </p:spPr>
      </p:pic>
    </p:spTree>
    <p:extLst>
      <p:ext uri="{BB962C8B-B14F-4D97-AF65-F5344CB8AC3E}">
        <p14:creationId xmlns:p14="http://schemas.microsoft.com/office/powerpoint/2010/main" val="2900134600"/>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7BCCC223-5B89-426A-956A-15C066F67A53}"/>
              </a:ext>
            </a:extLst>
          </p:cNvPr>
          <p:cNvSpPr>
            <a:spLocks noGrp="1"/>
          </p:cNvSpPr>
          <p:nvPr>
            <p:ph type="ftr" sz="quarter" idx="11"/>
          </p:nvPr>
        </p:nvSpPr>
        <p:spPr>
          <a:xfrm>
            <a:off x="4666814" y="604052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3" name="Picture 2" descr="Graphical user interface, application&#10;&#10;Description automatically generated">
            <a:extLst>
              <a:ext uri="{FF2B5EF4-FFF2-40B4-BE49-F238E27FC236}">
                <a16:creationId xmlns:a16="http://schemas.microsoft.com/office/drawing/2014/main" id="{75030F4C-73D1-4DDC-9B57-0276F89FF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4419" y="1763402"/>
            <a:ext cx="8898197" cy="4187387"/>
          </a:xfrm>
          <a:prstGeom prst="rect">
            <a:avLst/>
          </a:prstGeom>
        </p:spPr>
      </p:pic>
      <p:sp>
        <p:nvSpPr>
          <p:cNvPr id="2" name="Title 1">
            <a:extLst>
              <a:ext uri="{FF2B5EF4-FFF2-40B4-BE49-F238E27FC236}">
                <a16:creationId xmlns:a16="http://schemas.microsoft.com/office/drawing/2014/main" id="{ADF2A88A-D99F-A431-8F81-8B874D20B70B}"/>
              </a:ext>
            </a:extLst>
          </p:cNvPr>
          <p:cNvSpPr txBox="1">
            <a:spLocks/>
          </p:cNvSpPr>
          <p:nvPr/>
        </p:nvSpPr>
        <p:spPr>
          <a:xfrm>
            <a:off x="2425767" y="640915"/>
            <a:ext cx="7340465" cy="770515"/>
          </a:xfrm>
          <a:prstGeom prst="rect">
            <a:avLst/>
          </a:prstGeom>
          <a:noFill/>
          <a:ln w="19050">
            <a:noFill/>
          </a:ln>
          <a:effectLst>
            <a:glow rad="63500">
              <a:srgbClr val="5B9BD5">
                <a:satMod val="175000"/>
                <a:alpha val="40000"/>
              </a:srgb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40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Self-differentiation &amp; Boundaries</a:t>
            </a:r>
            <a:endParaRPr kumimoji="0" lang="en-GB" sz="40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221055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16732" y="1428750"/>
            <a:ext cx="7486449" cy="4265468"/>
          </a:xfrm>
          <a:solidFill>
            <a:schemeClr val="bg1">
              <a:alpha val="87843"/>
            </a:schemeClr>
          </a:solidFill>
          <a:ln w="38100">
            <a:solidFill>
              <a:schemeClr val="tx1"/>
            </a:solidFill>
          </a:ln>
          <a:effectLst/>
        </p:spPr>
        <p:txBody>
          <a:bodyPr>
            <a:normAutofit lnSpcReduction="10000"/>
          </a:bodyPr>
          <a:lstStyle/>
          <a:p>
            <a:pPr algn="l">
              <a:lnSpc>
                <a:spcPct val="90000"/>
              </a:lnSpc>
              <a:spcAft>
                <a:spcPts val="600"/>
              </a:spcAft>
            </a:pPr>
            <a:endParaRPr lang="en-US" sz="900" dirty="0"/>
          </a:p>
          <a:p>
            <a:pPr algn="l">
              <a:lnSpc>
                <a:spcPct val="90000"/>
              </a:lnSpc>
              <a:spcAft>
                <a:spcPts val="600"/>
              </a:spcAft>
            </a:pPr>
            <a:r>
              <a:rPr lang="en-US" sz="3600" dirty="0"/>
              <a:t>“One of the most shocking findings of my work was the idea that the most compassionate people I have interviewed over the last 13 years were also the absolutely most boundaried.”</a:t>
            </a:r>
          </a:p>
          <a:p>
            <a:pPr algn="l">
              <a:lnSpc>
                <a:spcPct val="90000"/>
              </a:lnSpc>
              <a:spcAft>
                <a:spcPts val="600"/>
              </a:spcAft>
            </a:pPr>
            <a:endParaRPr lang="en-US" sz="900" dirty="0"/>
          </a:p>
          <a:p>
            <a:pPr algn="l">
              <a:lnSpc>
                <a:spcPct val="90000"/>
              </a:lnSpc>
              <a:spcAft>
                <a:spcPts val="600"/>
              </a:spcAft>
            </a:pPr>
            <a:r>
              <a:rPr lang="en-US" sz="3600" dirty="0"/>
              <a:t>“The definition of boundary that I use in the book  is simply what's okay and what's not okay.”</a:t>
            </a:r>
          </a:p>
          <a:p>
            <a:pPr algn="l">
              <a:lnSpc>
                <a:spcPct val="90000"/>
              </a:lnSpc>
              <a:spcAft>
                <a:spcPts val="600"/>
              </a:spcAft>
            </a:pPr>
            <a:endParaRPr lang="en-US" sz="800" dirty="0"/>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484145" y="6114485"/>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4666634" y="329118"/>
            <a:ext cx="6349728" cy="770515"/>
          </a:xfrm>
          <a:noFill/>
          <a:ln>
            <a:noFill/>
          </a:ln>
        </p:spPr>
        <p:txBody>
          <a:bodyPr>
            <a:noAutofit/>
          </a:bodyPr>
          <a:lstStyle/>
          <a:p>
            <a:pPr algn="ctr"/>
            <a:r>
              <a:rPr lang="en-GB" sz="4000" b="1" dirty="0"/>
              <a:t>Brené Brown on Boundaries</a:t>
            </a:r>
          </a:p>
        </p:txBody>
      </p:sp>
      <p:pic>
        <p:nvPicPr>
          <p:cNvPr id="4" name="Picture 3" descr="A picture containing wall, person, indoor, person&#10;&#10;Description automatically generated">
            <a:extLst>
              <a:ext uri="{FF2B5EF4-FFF2-40B4-BE49-F238E27FC236}">
                <a16:creationId xmlns:a16="http://schemas.microsoft.com/office/drawing/2014/main" id="{A31A046C-C17E-4FCB-B1BD-D67D4743B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729" y="1583994"/>
            <a:ext cx="3145115" cy="3440629"/>
          </a:xfrm>
          <a:prstGeom prst="rect">
            <a:avLst/>
          </a:prstGeom>
          <a:ln w="38100">
            <a:solidFill>
              <a:schemeClr val="bg1"/>
            </a:solidFill>
          </a:ln>
        </p:spPr>
      </p:pic>
    </p:spTree>
    <p:extLst>
      <p:ext uri="{BB962C8B-B14F-4D97-AF65-F5344CB8AC3E}">
        <p14:creationId xmlns:p14="http://schemas.microsoft.com/office/powerpoint/2010/main" val="2756048362"/>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347051" y="1351473"/>
            <a:ext cx="7411192" cy="4895850"/>
          </a:xfrm>
          <a:solidFill>
            <a:schemeClr val="bg1">
              <a:alpha val="87843"/>
            </a:schemeClr>
          </a:solidFill>
          <a:ln w="38100">
            <a:solidFill>
              <a:schemeClr val="tx1"/>
            </a:solidFill>
          </a:ln>
          <a:effectLst/>
        </p:spPr>
        <p:txBody>
          <a:bodyPr>
            <a:noAutofit/>
          </a:bodyPr>
          <a:lstStyle/>
          <a:p>
            <a:pPr algn="l">
              <a:lnSpc>
                <a:spcPct val="90000"/>
              </a:lnSpc>
              <a:spcAft>
                <a:spcPts val="600"/>
              </a:spcAft>
            </a:pPr>
            <a:endParaRPr lang="en-US" sz="800" dirty="0"/>
          </a:p>
          <a:p>
            <a:pPr algn="l">
              <a:lnSpc>
                <a:spcPct val="90000"/>
              </a:lnSpc>
              <a:spcAft>
                <a:spcPts val="600"/>
              </a:spcAft>
            </a:pPr>
            <a:r>
              <a:rPr lang="en-US" sz="3200" dirty="0"/>
              <a:t>“Empathy minus boundaries is not empathy. Compassion minus boundaries is not genuine. Vulnerability without boundaries is not vulnerability. So, you see that there's a huge riff here, which is boundaries are freaking important, and it's not they're not fake walls. They're not separation, boundaries are not division. They're respect because here's what's okay for me and here's what's not.” </a:t>
            </a: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806124" y="629488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2440118" y="290479"/>
            <a:ext cx="9318125" cy="770515"/>
          </a:xfrm>
          <a:noFill/>
          <a:ln>
            <a:noFill/>
          </a:ln>
        </p:spPr>
        <p:txBody>
          <a:bodyPr>
            <a:noAutofit/>
          </a:bodyPr>
          <a:lstStyle/>
          <a:p>
            <a:pPr algn="ctr"/>
            <a:r>
              <a:rPr lang="en-GB" sz="4000" b="1" dirty="0"/>
              <a:t>Nothing is Sustainable Without Boundaries</a:t>
            </a:r>
          </a:p>
        </p:txBody>
      </p:sp>
      <p:pic>
        <p:nvPicPr>
          <p:cNvPr id="4" name="Picture 3" descr="A picture containing wall, person, indoor, person&#10;&#10;Description automatically generated">
            <a:extLst>
              <a:ext uri="{FF2B5EF4-FFF2-40B4-BE49-F238E27FC236}">
                <a16:creationId xmlns:a16="http://schemas.microsoft.com/office/drawing/2014/main" id="{A31A046C-C17E-4FCB-B1BD-D67D4743B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398" y="2079083"/>
            <a:ext cx="3145115" cy="3440629"/>
          </a:xfrm>
          <a:prstGeom prst="rect">
            <a:avLst/>
          </a:prstGeom>
          <a:ln w="38100">
            <a:solidFill>
              <a:schemeClr val="bg1"/>
            </a:solidFill>
          </a:ln>
        </p:spPr>
      </p:pic>
    </p:spTree>
    <p:extLst>
      <p:ext uri="{BB962C8B-B14F-4D97-AF65-F5344CB8AC3E}">
        <p14:creationId xmlns:p14="http://schemas.microsoft.com/office/powerpoint/2010/main" val="103056419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5116195" y="401365"/>
            <a:ext cx="5395495" cy="755999"/>
          </a:xfrm>
          <a:noFill/>
          <a:ln>
            <a:noFill/>
          </a:ln>
        </p:spPr>
        <p:txBody>
          <a:bodyPr>
            <a:noAutofit/>
          </a:bodyPr>
          <a:lstStyle/>
          <a:p>
            <a:pPr algn="ctr"/>
            <a:r>
              <a:rPr lang="en-GB" b="1" dirty="0"/>
              <a:t>Optimal Rates of Growth</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197290" y="1207437"/>
            <a:ext cx="7510396" cy="4750018"/>
          </a:xfrm>
          <a:noFill/>
          <a:ln w="38100">
            <a:solidFill>
              <a:schemeClr val="tx1"/>
            </a:solidFill>
          </a:ln>
          <a:effectLst/>
        </p:spPr>
        <p:txBody>
          <a:bodyPr>
            <a:noAutofit/>
          </a:bodyPr>
          <a:lstStyle/>
          <a:p>
            <a:pPr algn="l"/>
            <a:r>
              <a:rPr lang="en-US" sz="2500" b="0" i="0" u="none" strike="noStrike" baseline="0" dirty="0">
                <a:latin typeface="LiberationSerif"/>
              </a:rPr>
              <a:t>Peter Senge (1990) put it in his business classic, </a:t>
            </a:r>
            <a:r>
              <a:rPr lang="en-US" sz="2500" b="0" i="1" u="none" strike="noStrike" baseline="0" dirty="0">
                <a:latin typeface="LiberationSerif-Italic"/>
              </a:rPr>
              <a:t>The Fifth Discipline: The Art &amp; Practice of the Learning Organization</a:t>
            </a:r>
            <a:r>
              <a:rPr lang="en-US" sz="2500" dirty="0">
                <a:latin typeface="LiberationSerif"/>
              </a:rPr>
              <a:t>. In 1997, Harvard Business Review identified this as one of the seminal management books of the previous 75 years.</a:t>
            </a:r>
            <a:endParaRPr lang="en-US" sz="2500" b="0" i="0" u="none" strike="noStrike" baseline="0" dirty="0">
              <a:latin typeface="LiberationSerif"/>
            </a:endParaRPr>
          </a:p>
          <a:p>
            <a:pPr algn="l"/>
            <a:endParaRPr lang="en-US" sz="800" b="0" i="0" u="none" strike="noStrike" baseline="0" dirty="0">
              <a:latin typeface="LiberationSerif"/>
            </a:endParaRPr>
          </a:p>
          <a:p>
            <a:pPr algn="l"/>
            <a:r>
              <a:rPr lang="en-US" sz="2500" dirty="0">
                <a:latin typeface="LiberationSerif"/>
              </a:rPr>
              <a:t>“</a:t>
            </a:r>
            <a:r>
              <a:rPr lang="en-US" sz="2500" b="0" i="0" u="none" strike="noStrike" baseline="0" dirty="0">
                <a:latin typeface="LiberationSerif"/>
              </a:rPr>
              <a:t>Virtually all natural systems, from ecosystems to animals to organizations, have intrinsically optimal rates of growth. The optimal rate is far less than the fastest possible growth. When growth becomes excessive—as it does in cancer—the system itself will seek to compensate by slowing down; perhaps putting the organization’s survival at risk in the process.”</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864308" y="610783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5" name="Picture 4" descr="A picture containing text&#10;&#10;Description automatically generated">
            <a:extLst>
              <a:ext uri="{FF2B5EF4-FFF2-40B4-BE49-F238E27FC236}">
                <a16:creationId xmlns:a16="http://schemas.microsoft.com/office/drawing/2014/main" id="{52277EE9-7689-4D64-92A8-F5EA11F3A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95" y="1140769"/>
            <a:ext cx="3302000" cy="4851400"/>
          </a:xfrm>
          <a:prstGeom prst="rect">
            <a:avLst/>
          </a:prstGeom>
          <a:ln w="38100">
            <a:solidFill>
              <a:schemeClr val="bg1"/>
            </a:solidFill>
          </a:ln>
        </p:spPr>
      </p:pic>
    </p:spTree>
    <p:extLst>
      <p:ext uri="{BB962C8B-B14F-4D97-AF65-F5344CB8AC3E}">
        <p14:creationId xmlns:p14="http://schemas.microsoft.com/office/powerpoint/2010/main" val="2128000622"/>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3001250" y="164385"/>
            <a:ext cx="8796191" cy="989111"/>
          </a:xfrm>
          <a:noFill/>
          <a:ln>
            <a:noFill/>
          </a:ln>
        </p:spPr>
        <p:txBody>
          <a:bodyPr>
            <a:noAutofit/>
          </a:bodyPr>
          <a:lstStyle/>
          <a:p>
            <a:pPr algn="ctr"/>
            <a:r>
              <a:rPr lang="en-GB" b="1" dirty="0"/>
              <a:t>The 5 Disciplines of a Learning Organization</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197290" y="1627909"/>
            <a:ext cx="7510396" cy="4072727"/>
          </a:xfrm>
          <a:noFill/>
          <a:ln w="38100">
            <a:solidFill>
              <a:schemeClr val="tx1"/>
            </a:solidFill>
          </a:ln>
          <a:effectLst/>
        </p:spPr>
        <p:txBody>
          <a:bodyPr>
            <a:noAutofit/>
          </a:bodyPr>
          <a:lstStyle/>
          <a:p>
            <a:pPr algn="l"/>
            <a:r>
              <a:rPr lang="en-US" dirty="0">
                <a:effectLst/>
                <a:latin typeface="Calibri" panose="020F0502020204030204" pitchFamily="34" charset="0"/>
                <a:ea typeface="Calibri" panose="020F0502020204030204" pitchFamily="34" charset="0"/>
                <a:cs typeface="Times New Roman" panose="02020603050405020304" pitchFamily="18" charset="0"/>
              </a:rPr>
              <a:t>1. "Personal mastery is a discipline of continually clarifying and deepening our personal vision, of focusing our energies, of developing patience, and of seeing reality objectively."[2]</a:t>
            </a:r>
          </a:p>
          <a:p>
            <a:pPr algn="l"/>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dirty="0">
                <a:latin typeface="Calibri" panose="020F0502020204030204" pitchFamily="34" charset="0"/>
                <a:ea typeface="Calibri" panose="020F0502020204030204" pitchFamily="34" charset="0"/>
                <a:cs typeface="Times New Roman" panose="02020603050405020304" pitchFamily="18" charset="0"/>
              </a:rPr>
              <a:t>2. </a:t>
            </a:r>
            <a:r>
              <a:rPr lang="en-US" dirty="0">
                <a:effectLst/>
                <a:latin typeface="Calibri" panose="020F0502020204030204" pitchFamily="34" charset="0"/>
                <a:ea typeface="Calibri" panose="020F0502020204030204" pitchFamily="34" charset="0"/>
                <a:cs typeface="Times New Roman" panose="02020603050405020304" pitchFamily="18" charset="0"/>
              </a:rPr>
              <a:t>"Mental models are deeply ingrained assumptions, generalizations, or even pictures of images that influence how we understand the world and how we take action."</a:t>
            </a:r>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864308" y="610783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5" name="Picture 4" descr="A picture containing text&#10;&#10;Description automatically generated">
            <a:extLst>
              <a:ext uri="{FF2B5EF4-FFF2-40B4-BE49-F238E27FC236}">
                <a16:creationId xmlns:a16="http://schemas.microsoft.com/office/drawing/2014/main" id="{52277EE9-7689-4D64-92A8-F5EA11F3A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14" y="1207436"/>
            <a:ext cx="3302000" cy="4851400"/>
          </a:xfrm>
          <a:prstGeom prst="rect">
            <a:avLst/>
          </a:prstGeom>
          <a:ln w="38100">
            <a:solidFill>
              <a:schemeClr val="bg1"/>
            </a:solidFill>
          </a:ln>
        </p:spPr>
      </p:pic>
    </p:spTree>
    <p:extLst>
      <p:ext uri="{BB962C8B-B14F-4D97-AF65-F5344CB8AC3E}">
        <p14:creationId xmlns:p14="http://schemas.microsoft.com/office/powerpoint/2010/main" val="3181352118"/>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2992794" y="149461"/>
            <a:ext cx="8714892" cy="989111"/>
          </a:xfrm>
          <a:noFill/>
          <a:ln>
            <a:noFill/>
          </a:ln>
        </p:spPr>
        <p:txBody>
          <a:bodyPr>
            <a:noAutofit/>
          </a:bodyPr>
          <a:lstStyle/>
          <a:p>
            <a:pPr algn="ctr"/>
            <a:r>
              <a:rPr lang="en-GB" b="1" dirty="0"/>
              <a:t>The 5 Disciplines of a Learning Organization</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343400" y="1325617"/>
            <a:ext cx="7364286" cy="4590274"/>
          </a:xfrm>
          <a:noFill/>
          <a:ln w="38100">
            <a:solidFill>
              <a:schemeClr val="tx1"/>
            </a:solidFill>
          </a:ln>
          <a:effectLst/>
        </p:spPr>
        <p:txBody>
          <a:bodyPr>
            <a:noAutofit/>
          </a:bodyPr>
          <a:lstStyle/>
          <a:p>
            <a:pPr algn="l"/>
            <a:r>
              <a:rPr lang="en-US" dirty="0">
                <a:effectLst/>
                <a:latin typeface="Calibri" panose="020F0502020204030204" pitchFamily="34" charset="0"/>
                <a:ea typeface="Calibri" panose="020F0502020204030204" pitchFamily="34" charset="0"/>
                <a:cs typeface="Times New Roman" panose="02020603050405020304" pitchFamily="18" charset="0"/>
              </a:rPr>
              <a:t>3. "Building shared vision - a practice of unearthing shared pictures of the future that foster genuine commitment and enrollment rather than compliance.“</a:t>
            </a:r>
          </a:p>
          <a:p>
            <a:pPr algn="l"/>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dirty="0">
                <a:effectLst/>
                <a:latin typeface="Calibri" panose="020F0502020204030204" pitchFamily="34" charset="0"/>
                <a:ea typeface="Calibri" panose="020F0502020204030204" pitchFamily="34" charset="0"/>
                <a:cs typeface="Times New Roman" panose="02020603050405020304" pitchFamily="18" charset="0"/>
              </a:rPr>
              <a:t>4. "Team learning starts with 'dialogue', the capacity of members of a team to suspend assumptions and enter into genuine 'thinking together’.”</a:t>
            </a:r>
          </a:p>
          <a:p>
            <a:pPr algn="l"/>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dirty="0">
                <a:effectLst/>
                <a:latin typeface="Calibri" panose="020F0502020204030204" pitchFamily="34" charset="0"/>
                <a:ea typeface="Calibri" panose="020F0502020204030204" pitchFamily="34" charset="0"/>
                <a:cs typeface="Times New Roman" panose="02020603050405020304" pitchFamily="18" charset="0"/>
              </a:rPr>
              <a:t>5. "Systems thinking - The Fifth Discipline that integrates the other four."</a:t>
            </a:r>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864308" y="6107837"/>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5" name="Picture 4" descr="A picture containing text&#10;&#10;Description automatically generated">
            <a:extLst>
              <a:ext uri="{FF2B5EF4-FFF2-40B4-BE49-F238E27FC236}">
                <a16:creationId xmlns:a16="http://schemas.microsoft.com/office/drawing/2014/main" id="{52277EE9-7689-4D64-92A8-F5EA11F3A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14" y="1207436"/>
            <a:ext cx="3302000" cy="4851400"/>
          </a:xfrm>
          <a:prstGeom prst="rect">
            <a:avLst/>
          </a:prstGeom>
          <a:ln w="38100">
            <a:solidFill>
              <a:schemeClr val="bg1"/>
            </a:solidFill>
          </a:ln>
        </p:spPr>
      </p:pic>
    </p:spTree>
    <p:extLst>
      <p:ext uri="{BB962C8B-B14F-4D97-AF65-F5344CB8AC3E}">
        <p14:creationId xmlns:p14="http://schemas.microsoft.com/office/powerpoint/2010/main" val="2948082374"/>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Footer Placeholder 6">
            <a:extLst>
              <a:ext uri="{FF2B5EF4-FFF2-40B4-BE49-F238E27FC236}">
                <a16:creationId xmlns:a16="http://schemas.microsoft.com/office/drawing/2014/main" id="{A6F3E527-A12F-4F87-8326-AEC0A3A95A7C}"/>
              </a:ext>
            </a:extLst>
          </p:cNvPr>
          <p:cNvSpPr>
            <a:spLocks noGrp="1"/>
          </p:cNvSpPr>
          <p:nvPr>
            <p:ph type="ftr" sz="quarter" idx="11"/>
          </p:nvPr>
        </p:nvSpPr>
        <p:spPr>
          <a:xfrm>
            <a:off x="891919" y="5888150"/>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
        <p:nvSpPr>
          <p:cNvPr id="16" name="Content Placeholder 2">
            <a:extLst>
              <a:ext uri="{FF2B5EF4-FFF2-40B4-BE49-F238E27FC236}">
                <a16:creationId xmlns:a16="http://schemas.microsoft.com/office/drawing/2014/main" id="{A972117B-C086-433E-A518-E920079562F4}"/>
              </a:ext>
            </a:extLst>
          </p:cNvPr>
          <p:cNvSpPr>
            <a:spLocks noGrp="1"/>
          </p:cNvSpPr>
          <p:nvPr>
            <p:ph idx="1"/>
          </p:nvPr>
        </p:nvSpPr>
        <p:spPr>
          <a:xfrm>
            <a:off x="4309653" y="1265474"/>
            <a:ext cx="7113908" cy="4597758"/>
          </a:xfrm>
          <a:solidFill>
            <a:schemeClr val="bg1">
              <a:alpha val="87843"/>
            </a:schemeClr>
          </a:solidFill>
          <a:ln w="38100">
            <a:solidFill>
              <a:schemeClr val="tx1"/>
            </a:solidFill>
          </a:ln>
          <a:effectLst/>
        </p:spPr>
        <p:txBody>
          <a:bodyPr>
            <a:noAutofit/>
          </a:bodyPr>
          <a:lstStyle/>
          <a:p>
            <a:pPr algn="l">
              <a:spcAft>
                <a:spcPts val="600"/>
              </a:spcAft>
            </a:pPr>
            <a:r>
              <a:rPr lang="en-GB" sz="3200" dirty="0"/>
              <a:t>This is a process which takes time.</a:t>
            </a:r>
          </a:p>
          <a:p>
            <a:pPr algn="l">
              <a:spcAft>
                <a:spcPts val="600"/>
              </a:spcAft>
            </a:pPr>
            <a:endParaRPr lang="en-GB" sz="800" dirty="0"/>
          </a:p>
          <a:p>
            <a:pPr algn="l">
              <a:spcAft>
                <a:spcPts val="600"/>
              </a:spcAft>
            </a:pPr>
            <a:r>
              <a:rPr lang="en-US" sz="3200" dirty="0"/>
              <a:t>“Sometimes you need to slow down to go fast.” (Olson, 2013, p.77)</a:t>
            </a:r>
          </a:p>
          <a:p>
            <a:pPr algn="l">
              <a:spcAft>
                <a:spcPts val="600"/>
              </a:spcAft>
            </a:pPr>
            <a:endParaRPr lang="en-US" sz="800" dirty="0"/>
          </a:p>
          <a:p>
            <a:pPr algn="l">
              <a:spcAft>
                <a:spcPts val="600"/>
              </a:spcAft>
            </a:pPr>
            <a:r>
              <a:rPr lang="en-US" sz="3200" dirty="0"/>
              <a:t>“There’s a reason I titled an earlier chapter “Slow Down to Go Fast.” The Aesop fable was dead-on accurate: fast is not always optimal, and often does not win the race.” (p.206) </a:t>
            </a:r>
          </a:p>
          <a:p>
            <a:pPr algn="l">
              <a:spcAft>
                <a:spcPts val="600"/>
              </a:spcAft>
            </a:pPr>
            <a:endParaRPr lang="en-US" sz="3200" dirty="0"/>
          </a:p>
        </p:txBody>
      </p:sp>
      <p:pic>
        <p:nvPicPr>
          <p:cNvPr id="3" name="Picture 2" descr="Text, whiteboard&#10;&#10;Description automatically generated">
            <a:extLst>
              <a:ext uri="{FF2B5EF4-FFF2-40B4-BE49-F238E27FC236}">
                <a16:creationId xmlns:a16="http://schemas.microsoft.com/office/drawing/2014/main" id="{B2A767C1-AF93-4BA4-A8D7-BF8FE201B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51" y="1151207"/>
            <a:ext cx="3038475" cy="4762500"/>
          </a:xfrm>
          <a:prstGeom prst="rect">
            <a:avLst/>
          </a:prstGeom>
          <a:ln w="38100">
            <a:solidFill>
              <a:schemeClr val="bg1"/>
            </a:solidFill>
          </a:ln>
        </p:spPr>
      </p:pic>
      <p:sp>
        <p:nvSpPr>
          <p:cNvPr id="14" name="Title 1">
            <a:extLst>
              <a:ext uri="{FF2B5EF4-FFF2-40B4-BE49-F238E27FC236}">
                <a16:creationId xmlns:a16="http://schemas.microsoft.com/office/drawing/2014/main" id="{CB8B455C-E6E9-463E-B755-8EB809CCE74B}"/>
              </a:ext>
            </a:extLst>
          </p:cNvPr>
          <p:cNvSpPr txBox="1">
            <a:spLocks/>
          </p:cNvSpPr>
          <p:nvPr/>
        </p:nvSpPr>
        <p:spPr>
          <a:xfrm>
            <a:off x="6080922" y="241890"/>
            <a:ext cx="3207327"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C</a:t>
            </a:r>
            <a:r>
              <a:rPr kumimoji="0" lang="en-US"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losing the Gap</a:t>
            </a:r>
            <a:endParaRPr kumimoji="0" lang="en-GB" sz="3600" b="0"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2929580034"/>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Footer Placeholder 6">
            <a:extLst>
              <a:ext uri="{FF2B5EF4-FFF2-40B4-BE49-F238E27FC236}">
                <a16:creationId xmlns:a16="http://schemas.microsoft.com/office/drawing/2014/main" id="{A6F3E527-A12F-4F87-8326-AEC0A3A95A7C}"/>
              </a:ext>
            </a:extLst>
          </p:cNvPr>
          <p:cNvSpPr>
            <a:spLocks noGrp="1"/>
          </p:cNvSpPr>
          <p:nvPr>
            <p:ph type="ftr" sz="quarter" idx="11"/>
          </p:nvPr>
        </p:nvSpPr>
        <p:spPr>
          <a:xfrm>
            <a:off x="891919" y="5888150"/>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
        <p:nvSpPr>
          <p:cNvPr id="16" name="Content Placeholder 2">
            <a:extLst>
              <a:ext uri="{FF2B5EF4-FFF2-40B4-BE49-F238E27FC236}">
                <a16:creationId xmlns:a16="http://schemas.microsoft.com/office/drawing/2014/main" id="{A972117B-C086-433E-A518-E920079562F4}"/>
              </a:ext>
            </a:extLst>
          </p:cNvPr>
          <p:cNvSpPr>
            <a:spLocks noGrp="1"/>
          </p:cNvSpPr>
          <p:nvPr>
            <p:ph idx="1"/>
          </p:nvPr>
        </p:nvSpPr>
        <p:spPr>
          <a:xfrm>
            <a:off x="4347084" y="1216833"/>
            <a:ext cx="7159438" cy="4703182"/>
          </a:xfrm>
          <a:solidFill>
            <a:schemeClr val="bg1">
              <a:alpha val="87843"/>
            </a:schemeClr>
          </a:solidFill>
          <a:ln w="38100">
            <a:solidFill>
              <a:schemeClr val="tx1"/>
            </a:solidFill>
          </a:ln>
          <a:effectLst/>
        </p:spPr>
        <p:txBody>
          <a:bodyPr>
            <a:noAutofit/>
          </a:bodyPr>
          <a:lstStyle/>
          <a:p>
            <a:pPr algn="l">
              <a:spcAft>
                <a:spcPts val="600"/>
              </a:spcAft>
            </a:pPr>
            <a:r>
              <a:rPr lang="en-US" sz="2400" dirty="0"/>
              <a:t>“Going too fast, or growing too fast, often put’s the system’s (or the person’s) survival at risk. Faster can easily turn out to be slower.” (Olson, 2013, p.206)</a:t>
            </a:r>
          </a:p>
          <a:p>
            <a:pPr algn="l">
              <a:spcAft>
                <a:spcPts val="600"/>
              </a:spcAft>
            </a:pPr>
            <a:endParaRPr lang="en-US" sz="800" dirty="0"/>
          </a:p>
          <a:p>
            <a:pPr algn="l">
              <a:spcAft>
                <a:spcPts val="600"/>
              </a:spcAft>
            </a:pPr>
            <a:r>
              <a:rPr lang="en-US" sz="2400" dirty="0"/>
              <a:t>“In the meantime, it is important that we can be aware as possible of the gap, so that we ‘can mind the gap’. </a:t>
            </a:r>
            <a:endParaRPr lang="en-US" sz="800" dirty="0"/>
          </a:p>
          <a:p>
            <a:pPr algn="l">
              <a:spcAft>
                <a:spcPts val="600"/>
              </a:spcAft>
            </a:pPr>
            <a:r>
              <a:rPr lang="en-US" sz="2400" dirty="0"/>
              <a:t>The bigger the gap the more we need to mind it. For example, a small child needs a lot of minding. A gap is necessary for growth. The question is the size of the gap. Too little and no room to grow. Too big and the situation is potentially overwhelming and unsafe.”</a:t>
            </a:r>
          </a:p>
          <a:p>
            <a:pPr algn="l">
              <a:spcAft>
                <a:spcPts val="600"/>
              </a:spcAft>
            </a:pPr>
            <a:r>
              <a:rPr lang="en-US" sz="2400" dirty="0"/>
              <a:t>(Tomlinson, 2022)  </a:t>
            </a:r>
            <a:endParaRPr lang="en-GB" sz="2400" dirty="0"/>
          </a:p>
        </p:txBody>
      </p:sp>
      <p:pic>
        <p:nvPicPr>
          <p:cNvPr id="3" name="Picture 2" descr="Text, whiteboard&#10;&#10;Description automatically generated">
            <a:extLst>
              <a:ext uri="{FF2B5EF4-FFF2-40B4-BE49-F238E27FC236}">
                <a16:creationId xmlns:a16="http://schemas.microsoft.com/office/drawing/2014/main" id="{B2A767C1-AF93-4BA4-A8D7-BF8FE201B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51" y="1151207"/>
            <a:ext cx="3038475" cy="4762500"/>
          </a:xfrm>
          <a:prstGeom prst="rect">
            <a:avLst/>
          </a:prstGeom>
          <a:ln w="38100">
            <a:solidFill>
              <a:schemeClr val="bg1"/>
            </a:solidFill>
          </a:ln>
        </p:spPr>
      </p:pic>
      <p:sp>
        <p:nvSpPr>
          <p:cNvPr id="14" name="Title 1">
            <a:extLst>
              <a:ext uri="{FF2B5EF4-FFF2-40B4-BE49-F238E27FC236}">
                <a16:creationId xmlns:a16="http://schemas.microsoft.com/office/drawing/2014/main" id="{CB8B455C-E6E9-463E-B755-8EB809CCE74B}"/>
              </a:ext>
            </a:extLst>
          </p:cNvPr>
          <p:cNvSpPr txBox="1">
            <a:spLocks/>
          </p:cNvSpPr>
          <p:nvPr/>
        </p:nvSpPr>
        <p:spPr>
          <a:xfrm>
            <a:off x="5417127" y="211130"/>
            <a:ext cx="4918364"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Going at the Right Speed</a:t>
            </a:r>
          </a:p>
        </p:txBody>
      </p:sp>
    </p:spTree>
    <p:extLst>
      <p:ext uri="{BB962C8B-B14F-4D97-AF65-F5344CB8AC3E}">
        <p14:creationId xmlns:p14="http://schemas.microsoft.com/office/powerpoint/2010/main" val="2366971149"/>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B2AA3-D07D-4BCD-9996-36BD6D91CDC9}"/>
              </a:ext>
            </a:extLst>
          </p:cNvPr>
          <p:cNvSpPr>
            <a:spLocks noGrp="1"/>
          </p:cNvSpPr>
          <p:nvPr>
            <p:ph type="title"/>
          </p:nvPr>
        </p:nvSpPr>
        <p:spPr>
          <a:xfrm>
            <a:off x="3359728" y="190044"/>
            <a:ext cx="5763491" cy="690790"/>
          </a:xfrm>
          <a:solidFill>
            <a:schemeClr val="tx1">
              <a:alpha val="74902"/>
            </a:schemeClr>
          </a:solidFill>
          <a:ln w="38100">
            <a:noFill/>
          </a:ln>
          <a:effectLst/>
        </p:spPr>
        <p:txBody>
          <a:bodyPr>
            <a:normAutofit/>
          </a:bodyPr>
          <a:lstStyle/>
          <a:p>
            <a:r>
              <a:rPr lang="en-GB" b="1" dirty="0">
                <a:solidFill>
                  <a:schemeClr val="bg1"/>
                </a:solidFill>
              </a:rPr>
              <a:t>ORGANIZATIONAL LEARNING</a:t>
            </a:r>
          </a:p>
        </p:txBody>
      </p:sp>
      <p:sp>
        <p:nvSpPr>
          <p:cNvPr id="7" name="Title 4">
            <a:extLst>
              <a:ext uri="{FF2B5EF4-FFF2-40B4-BE49-F238E27FC236}">
                <a16:creationId xmlns:a16="http://schemas.microsoft.com/office/drawing/2014/main" id="{BF0E0939-89CF-47A1-B38B-C42499283D69}"/>
              </a:ext>
            </a:extLst>
          </p:cNvPr>
          <p:cNvSpPr txBox="1">
            <a:spLocks/>
          </p:cNvSpPr>
          <p:nvPr/>
        </p:nvSpPr>
        <p:spPr>
          <a:xfrm>
            <a:off x="1009650" y="1294327"/>
            <a:ext cx="10172700" cy="4462530"/>
          </a:xfrm>
          <a:prstGeom prst="rect">
            <a:avLst/>
          </a:prstGeom>
          <a:solidFill>
            <a:schemeClr val="tx1">
              <a:alpha val="70000"/>
            </a:schemeClr>
          </a:solidFill>
          <a:ln w="76200">
            <a:solidFill>
              <a:schemeClr val="tx1"/>
            </a:solidFill>
          </a:ln>
          <a:effectLst>
            <a:glow rad="101600">
              <a:schemeClr val="bg1">
                <a:alpha val="40000"/>
              </a:schemeClr>
            </a:glo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lang="en-GB" sz="2800" b="1"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Learning from Experience</a:t>
            </a:r>
            <a:r>
              <a:rPr kumimoji="0" lang="en-GB"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 Strong organizations and people are ones who learn from experience, or as John Dewey (1910, 1933, p.78, cited in Beard &amp; Wilson, 2013, p.28) said,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do not learn from experience … we learn from reflecting on experience’.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Becoming a learning organization is central to establishing a culture that is always developing, adapting, and progressing.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Asking questions and being curious is an important part of this.</a:t>
            </a:r>
            <a:endPar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Footer Placeholder 6">
            <a:extLst>
              <a:ext uri="{FF2B5EF4-FFF2-40B4-BE49-F238E27FC236}">
                <a16:creationId xmlns:a16="http://schemas.microsoft.com/office/drawing/2014/main" id="{60E34B71-477F-CECE-0853-F3873E1C6EE8}"/>
              </a:ext>
            </a:extLst>
          </p:cNvPr>
          <p:cNvSpPr>
            <a:spLocks noGrp="1"/>
          </p:cNvSpPr>
          <p:nvPr>
            <p:ph type="ftr" sz="quarter" idx="11"/>
          </p:nvPr>
        </p:nvSpPr>
        <p:spPr>
          <a:xfrm>
            <a:off x="4884119" y="601828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3366714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0"/>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848409" y="2367170"/>
            <a:ext cx="10495181" cy="1107996"/>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EMOTIONAL CONTAINMENT </a:t>
            </a:r>
          </a:p>
        </p:txBody>
      </p:sp>
    </p:spTree>
    <p:extLst>
      <p:ext uri="{BB962C8B-B14F-4D97-AF65-F5344CB8AC3E}">
        <p14:creationId xmlns:p14="http://schemas.microsoft.com/office/powerpoint/2010/main" val="4125832007"/>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2B818-4FBF-4CC7-85F7-63BC4B4C2027}"/>
              </a:ext>
            </a:extLst>
          </p:cNvPr>
          <p:cNvSpPr>
            <a:spLocks noGrp="1"/>
          </p:cNvSpPr>
          <p:nvPr>
            <p:ph type="title"/>
          </p:nvPr>
        </p:nvSpPr>
        <p:spPr>
          <a:xfrm>
            <a:off x="703474" y="163049"/>
            <a:ext cx="10785052" cy="1438955"/>
          </a:xfrm>
          <a:solidFill>
            <a:schemeClr val="tx1">
              <a:alpha val="74902"/>
            </a:schemeClr>
          </a:solidFill>
          <a:ln w="38100">
            <a:noFill/>
          </a:ln>
          <a:effectLst/>
        </p:spPr>
        <p:txBody>
          <a:bodyPr>
            <a:normAutofit/>
          </a:bodyPr>
          <a:lstStyle/>
          <a:p>
            <a:pPr algn="ctr"/>
            <a:r>
              <a:rPr lang="en-US" sz="3200" b="1" dirty="0">
                <a:solidFill>
                  <a:schemeClr val="bg1"/>
                </a:solidFill>
              </a:rPr>
              <a:t>The Importance of Leadership &amp; Management in Trauma Service Organizations</a:t>
            </a:r>
            <a:endParaRPr lang="en-GB" sz="3200" dirty="0">
              <a:solidFill>
                <a:schemeClr val="bg1"/>
              </a:solidFill>
            </a:endParaRPr>
          </a:p>
        </p:txBody>
      </p:sp>
      <p:sp>
        <p:nvSpPr>
          <p:cNvPr id="7" name="Footer Placeholder 6">
            <a:extLst>
              <a:ext uri="{FF2B5EF4-FFF2-40B4-BE49-F238E27FC236}">
                <a16:creationId xmlns:a16="http://schemas.microsoft.com/office/drawing/2014/main" id="{7BCCC223-5B89-426A-956A-15C066F67A53}"/>
              </a:ext>
            </a:extLst>
          </p:cNvPr>
          <p:cNvSpPr>
            <a:spLocks noGrp="1"/>
          </p:cNvSpPr>
          <p:nvPr>
            <p:ph type="ftr" sz="quarter" idx="11"/>
          </p:nvPr>
        </p:nvSpPr>
        <p:spPr>
          <a:xfrm>
            <a:off x="7032958" y="624366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8" name="Content Placeholder 2">
            <a:extLst>
              <a:ext uri="{FF2B5EF4-FFF2-40B4-BE49-F238E27FC236}">
                <a16:creationId xmlns:a16="http://schemas.microsoft.com/office/drawing/2014/main" id="{7B6523D7-DDCE-44C9-A6D0-68BA53493D48}"/>
              </a:ext>
            </a:extLst>
          </p:cNvPr>
          <p:cNvSpPr>
            <a:spLocks noGrp="1"/>
          </p:cNvSpPr>
          <p:nvPr>
            <p:ph idx="1"/>
          </p:nvPr>
        </p:nvSpPr>
        <p:spPr>
          <a:xfrm>
            <a:off x="4913839" y="1768432"/>
            <a:ext cx="6952947" cy="4419992"/>
          </a:xfrm>
          <a:solidFill>
            <a:schemeClr val="tx1">
              <a:alpha val="87843"/>
            </a:schemeClr>
          </a:solidFill>
          <a:ln w="38100">
            <a:solidFill>
              <a:schemeClr val="bg1"/>
            </a:solidFill>
          </a:ln>
          <a:effectLst/>
        </p:spPr>
        <p:txBody>
          <a:bodyPr>
            <a:normAutofit/>
          </a:bodyPr>
          <a:lstStyle/>
          <a:p>
            <a:pPr algn="l">
              <a:lnSpc>
                <a:spcPct val="90000"/>
              </a:lnSpc>
              <a:spcAft>
                <a:spcPts val="600"/>
              </a:spcAft>
            </a:pPr>
            <a:r>
              <a:rPr lang="en-US" sz="3200" dirty="0">
                <a:solidFill>
                  <a:schemeClr val="bg1"/>
                </a:solidFill>
              </a:rPr>
              <a:t>“For an organization to stay on task, clear management and leadership are essential.  Whitwell (2009, p.3) stated,</a:t>
            </a:r>
          </a:p>
          <a:p>
            <a:pPr algn="l">
              <a:lnSpc>
                <a:spcPct val="90000"/>
              </a:lnSpc>
              <a:spcAft>
                <a:spcPts val="600"/>
              </a:spcAft>
            </a:pPr>
            <a:endParaRPr lang="en-US" sz="800" dirty="0">
              <a:solidFill>
                <a:schemeClr val="bg1"/>
              </a:solidFill>
            </a:endParaRPr>
          </a:p>
          <a:p>
            <a:pPr algn="l">
              <a:lnSpc>
                <a:spcPct val="90000"/>
              </a:lnSpc>
              <a:spcAft>
                <a:spcPts val="600"/>
              </a:spcAft>
            </a:pPr>
            <a:r>
              <a:rPr lang="en-US" sz="3200" dirty="0">
                <a:solidFill>
                  <a:schemeClr val="bg1"/>
                </a:solidFill>
              </a:rPr>
              <a:t>“Therapeutic communities need to have leaders who are clear about the primary task and who are knowledgeable about therapeutic work with emotionally disturbed children.” (in, Barton, Gonzalez, and Tomlinson, 2012, p.177)</a:t>
            </a:r>
          </a:p>
          <a:p>
            <a:pPr>
              <a:lnSpc>
                <a:spcPct val="90000"/>
              </a:lnSpc>
              <a:spcAft>
                <a:spcPts val="600"/>
              </a:spcAft>
            </a:pPr>
            <a:endParaRPr lang="en-GB" sz="2000" dirty="0"/>
          </a:p>
        </p:txBody>
      </p:sp>
      <p:pic>
        <p:nvPicPr>
          <p:cNvPr id="4" name="Picture 3" descr="A person wearing glasses and looking at the camera&#10;&#10;Description automatically generated">
            <a:extLst>
              <a:ext uri="{FF2B5EF4-FFF2-40B4-BE49-F238E27FC236}">
                <a16:creationId xmlns:a16="http://schemas.microsoft.com/office/drawing/2014/main" id="{149F1F97-1472-6425-34F9-97153B4ED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772" y="1851950"/>
            <a:ext cx="3619320" cy="4123523"/>
          </a:xfrm>
          <a:prstGeom prst="rect">
            <a:avLst/>
          </a:prstGeom>
          <a:solidFill>
            <a:schemeClr val="bg1"/>
          </a:solidFill>
          <a:ln w="19050">
            <a:solidFill>
              <a:schemeClr val="bg1"/>
            </a:solidFill>
          </a:ln>
        </p:spPr>
      </p:pic>
    </p:spTree>
    <p:extLst>
      <p:ext uri="{BB962C8B-B14F-4D97-AF65-F5344CB8AC3E}">
        <p14:creationId xmlns:p14="http://schemas.microsoft.com/office/powerpoint/2010/main" val="1143107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2B818-4FBF-4CC7-85F7-63BC4B4C2027}"/>
              </a:ext>
            </a:extLst>
          </p:cNvPr>
          <p:cNvSpPr>
            <a:spLocks noGrp="1"/>
          </p:cNvSpPr>
          <p:nvPr>
            <p:ph type="title"/>
          </p:nvPr>
        </p:nvSpPr>
        <p:spPr>
          <a:xfrm>
            <a:off x="5456313" y="208326"/>
            <a:ext cx="5868001" cy="1438955"/>
          </a:xfrm>
          <a:solidFill>
            <a:schemeClr val="tx1">
              <a:alpha val="74902"/>
            </a:schemeClr>
          </a:solidFill>
          <a:ln w="38100">
            <a:noFill/>
          </a:ln>
          <a:effectLst/>
        </p:spPr>
        <p:txBody>
          <a:bodyPr>
            <a:normAutofit/>
          </a:bodyPr>
          <a:lstStyle/>
          <a:p>
            <a:pPr algn="ctr"/>
            <a:r>
              <a:rPr lang="en-US" sz="3200" b="1" dirty="0">
                <a:solidFill>
                  <a:schemeClr val="bg1"/>
                </a:solidFill>
              </a:rPr>
              <a:t>The Importance of Leadership &amp; Management in Trauma Service Organizations</a:t>
            </a:r>
            <a:endParaRPr lang="en-GB" sz="3200" dirty="0">
              <a:solidFill>
                <a:schemeClr val="bg1"/>
              </a:solidFill>
            </a:endParaRPr>
          </a:p>
        </p:txBody>
      </p:sp>
      <p:pic>
        <p:nvPicPr>
          <p:cNvPr id="6" name="Picture 5">
            <a:extLst>
              <a:ext uri="{FF2B5EF4-FFF2-40B4-BE49-F238E27FC236}">
                <a16:creationId xmlns:a16="http://schemas.microsoft.com/office/drawing/2014/main" id="{31EE2B85-26A1-49D4-A5CD-AFCC32ACEE5B}"/>
              </a:ext>
            </a:extLst>
          </p:cNvPr>
          <p:cNvPicPr>
            <a:picLocks noChangeAspect="1"/>
          </p:cNvPicPr>
          <p:nvPr/>
        </p:nvPicPr>
        <p:blipFill rotWithShape="1">
          <a:blip r:embed="rId3">
            <a:extLst>
              <a:ext uri="{28A0092B-C50C-407E-A947-70E740481C1C}">
                <a14:useLocalDpi xmlns:a14="http://schemas.microsoft.com/office/drawing/2010/main" val="0"/>
              </a:ext>
            </a:extLst>
          </a:blip>
          <a:srcRect r="2" b="1990"/>
          <a:stretch/>
        </p:blipFill>
        <p:spPr>
          <a:xfrm>
            <a:off x="273621" y="229747"/>
            <a:ext cx="4324988" cy="6398505"/>
          </a:xfrm>
          <a:prstGeom prst="rect">
            <a:avLst/>
          </a:prstGeom>
          <a:ln w="38100">
            <a:solidFill>
              <a:schemeClr val="bg1"/>
            </a:solidFill>
          </a:ln>
          <a:effectLst/>
        </p:spPr>
      </p:pic>
      <p:sp>
        <p:nvSpPr>
          <p:cNvPr id="7" name="Footer Placeholder 6">
            <a:extLst>
              <a:ext uri="{FF2B5EF4-FFF2-40B4-BE49-F238E27FC236}">
                <a16:creationId xmlns:a16="http://schemas.microsoft.com/office/drawing/2014/main" id="{7BCCC223-5B89-426A-956A-15C066F67A53}"/>
              </a:ext>
            </a:extLst>
          </p:cNvPr>
          <p:cNvSpPr>
            <a:spLocks noGrp="1"/>
          </p:cNvSpPr>
          <p:nvPr>
            <p:ph type="ftr" sz="quarter" idx="11"/>
          </p:nvPr>
        </p:nvSpPr>
        <p:spPr>
          <a:xfrm>
            <a:off x="7084551" y="6178205"/>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8" name="Content Placeholder 2">
            <a:extLst>
              <a:ext uri="{FF2B5EF4-FFF2-40B4-BE49-F238E27FC236}">
                <a16:creationId xmlns:a16="http://schemas.microsoft.com/office/drawing/2014/main" id="{7B6523D7-DDCE-44C9-A6D0-68BA53493D48}"/>
              </a:ext>
            </a:extLst>
          </p:cNvPr>
          <p:cNvSpPr>
            <a:spLocks noGrp="1"/>
          </p:cNvSpPr>
          <p:nvPr>
            <p:ph idx="1"/>
          </p:nvPr>
        </p:nvSpPr>
        <p:spPr>
          <a:xfrm>
            <a:off x="4965432" y="1713601"/>
            <a:ext cx="6952947" cy="4341599"/>
          </a:xfrm>
          <a:solidFill>
            <a:schemeClr val="tx1">
              <a:alpha val="87843"/>
            </a:schemeClr>
          </a:solidFill>
          <a:ln w="38100">
            <a:solidFill>
              <a:schemeClr val="bg1"/>
            </a:solidFill>
          </a:ln>
          <a:effectLst/>
        </p:spPr>
        <p:txBody>
          <a:bodyPr>
            <a:normAutofit lnSpcReduction="10000"/>
          </a:bodyPr>
          <a:lstStyle/>
          <a:p>
            <a:pPr algn="l">
              <a:spcBef>
                <a:spcPts val="1000"/>
              </a:spcBef>
            </a:pPr>
            <a:r>
              <a:rPr lang="en-US" sz="3200" dirty="0">
                <a:solidFill>
                  <a:schemeClr val="bg1"/>
                </a:solidFill>
              </a:rPr>
              <a:t>“</a:t>
            </a:r>
            <a:r>
              <a:rPr lang="en-US" sz="3400" dirty="0">
                <a:solidFill>
                  <a:schemeClr val="bg1"/>
                </a:solidFill>
              </a:rPr>
              <a:t>Achieving the appropriate level of clarity is one of the biggest challenges for organizations working with traumatized children. There is a danger that management and therapy are seen to be in conflict with each other, rather than two complementary aspects of the treatment environment for children. …</a:t>
            </a:r>
            <a:endParaRPr lang="en-GB" sz="2000" dirty="0"/>
          </a:p>
        </p:txBody>
      </p:sp>
    </p:spTree>
    <p:extLst>
      <p:ext uri="{BB962C8B-B14F-4D97-AF65-F5344CB8AC3E}">
        <p14:creationId xmlns:p14="http://schemas.microsoft.com/office/powerpoint/2010/main" val="40905478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2B818-4FBF-4CC7-85F7-63BC4B4C2027}"/>
              </a:ext>
            </a:extLst>
          </p:cNvPr>
          <p:cNvSpPr>
            <a:spLocks noGrp="1"/>
          </p:cNvSpPr>
          <p:nvPr>
            <p:ph type="title"/>
          </p:nvPr>
        </p:nvSpPr>
        <p:spPr>
          <a:xfrm>
            <a:off x="5456313" y="208326"/>
            <a:ext cx="5868001" cy="1438955"/>
          </a:xfrm>
          <a:solidFill>
            <a:schemeClr val="tx1">
              <a:alpha val="74902"/>
            </a:schemeClr>
          </a:solidFill>
          <a:ln w="38100">
            <a:noFill/>
          </a:ln>
          <a:effectLst/>
        </p:spPr>
        <p:txBody>
          <a:bodyPr>
            <a:normAutofit/>
          </a:bodyPr>
          <a:lstStyle/>
          <a:p>
            <a:pPr algn="ctr"/>
            <a:r>
              <a:rPr lang="en-US" sz="3200" b="1" dirty="0">
                <a:solidFill>
                  <a:schemeClr val="bg1"/>
                </a:solidFill>
              </a:rPr>
              <a:t>The Importance of Leadership &amp; Management in Trauma Service Organizations</a:t>
            </a:r>
            <a:endParaRPr lang="en-GB" sz="3200" dirty="0">
              <a:solidFill>
                <a:schemeClr val="bg1"/>
              </a:solidFill>
            </a:endParaRPr>
          </a:p>
        </p:txBody>
      </p:sp>
      <p:pic>
        <p:nvPicPr>
          <p:cNvPr id="6" name="Picture 5">
            <a:extLst>
              <a:ext uri="{FF2B5EF4-FFF2-40B4-BE49-F238E27FC236}">
                <a16:creationId xmlns:a16="http://schemas.microsoft.com/office/drawing/2014/main" id="{31EE2B85-26A1-49D4-A5CD-AFCC32ACEE5B}"/>
              </a:ext>
            </a:extLst>
          </p:cNvPr>
          <p:cNvPicPr>
            <a:picLocks noChangeAspect="1"/>
          </p:cNvPicPr>
          <p:nvPr/>
        </p:nvPicPr>
        <p:blipFill rotWithShape="1">
          <a:blip r:embed="rId3">
            <a:extLst>
              <a:ext uri="{28A0092B-C50C-407E-A947-70E740481C1C}">
                <a14:useLocalDpi xmlns:a14="http://schemas.microsoft.com/office/drawing/2010/main" val="0"/>
              </a:ext>
            </a:extLst>
          </a:blip>
          <a:srcRect r="2" b="1990"/>
          <a:stretch/>
        </p:blipFill>
        <p:spPr>
          <a:xfrm>
            <a:off x="273621" y="229747"/>
            <a:ext cx="4324988" cy="6398505"/>
          </a:xfrm>
          <a:prstGeom prst="rect">
            <a:avLst/>
          </a:prstGeom>
          <a:ln w="38100">
            <a:solidFill>
              <a:schemeClr val="bg1"/>
            </a:solidFill>
          </a:ln>
          <a:effectLst/>
        </p:spPr>
      </p:pic>
      <p:sp>
        <p:nvSpPr>
          <p:cNvPr id="7" name="Footer Placeholder 6">
            <a:extLst>
              <a:ext uri="{FF2B5EF4-FFF2-40B4-BE49-F238E27FC236}">
                <a16:creationId xmlns:a16="http://schemas.microsoft.com/office/drawing/2014/main" id="{7BCCC223-5B89-426A-956A-15C066F67A53}"/>
              </a:ext>
            </a:extLst>
          </p:cNvPr>
          <p:cNvSpPr>
            <a:spLocks noGrp="1"/>
          </p:cNvSpPr>
          <p:nvPr>
            <p:ph type="ftr" sz="quarter" idx="11"/>
          </p:nvPr>
        </p:nvSpPr>
        <p:spPr>
          <a:xfrm>
            <a:off x="7032958" y="6086556"/>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8" name="Content Placeholder 2">
            <a:extLst>
              <a:ext uri="{FF2B5EF4-FFF2-40B4-BE49-F238E27FC236}">
                <a16:creationId xmlns:a16="http://schemas.microsoft.com/office/drawing/2014/main" id="{7B6523D7-DDCE-44C9-A6D0-68BA53493D48}"/>
              </a:ext>
            </a:extLst>
          </p:cNvPr>
          <p:cNvSpPr>
            <a:spLocks noGrp="1"/>
          </p:cNvSpPr>
          <p:nvPr>
            <p:ph idx="1"/>
          </p:nvPr>
        </p:nvSpPr>
        <p:spPr>
          <a:xfrm>
            <a:off x="5132232" y="1945568"/>
            <a:ext cx="6516161" cy="3985864"/>
          </a:xfrm>
          <a:solidFill>
            <a:schemeClr val="tx1">
              <a:alpha val="87843"/>
            </a:schemeClr>
          </a:solidFill>
          <a:ln w="38100">
            <a:solidFill>
              <a:schemeClr val="bg1"/>
            </a:solidFill>
          </a:ln>
          <a:effectLst/>
        </p:spPr>
        <p:txBody>
          <a:bodyPr>
            <a:noAutofit/>
          </a:bodyPr>
          <a:lstStyle/>
          <a:p>
            <a:pPr algn="l"/>
            <a:r>
              <a:rPr lang="en-US" sz="3600" dirty="0">
                <a:solidFill>
                  <a:schemeClr val="bg1"/>
                </a:solidFill>
              </a:rPr>
              <a:t>… Children, who have been traumatized from an early age, need an environment that is well managed and emotionally containing.”  </a:t>
            </a:r>
          </a:p>
          <a:p>
            <a:pPr algn="l"/>
            <a:r>
              <a:rPr lang="en-US" sz="3600" dirty="0">
                <a:solidFill>
                  <a:schemeClr val="bg1"/>
                </a:solidFill>
              </a:rPr>
              <a:t>(Barton, Gonzalez, and Tomlinson, 2012, pp.177-178)</a:t>
            </a:r>
          </a:p>
          <a:p>
            <a:pPr>
              <a:lnSpc>
                <a:spcPct val="90000"/>
              </a:lnSpc>
              <a:spcAft>
                <a:spcPts val="600"/>
              </a:spcAft>
            </a:pPr>
            <a:endParaRPr lang="en-GB" sz="3600" dirty="0"/>
          </a:p>
        </p:txBody>
      </p:sp>
    </p:spTree>
    <p:extLst>
      <p:ext uri="{BB962C8B-B14F-4D97-AF65-F5344CB8AC3E}">
        <p14:creationId xmlns:p14="http://schemas.microsoft.com/office/powerpoint/2010/main" val="3690804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4328642" y="454256"/>
            <a:ext cx="7133600" cy="734400"/>
          </a:xfrm>
          <a:noFill/>
          <a:ln>
            <a:noFill/>
          </a:ln>
        </p:spPr>
        <p:txBody>
          <a:bodyPr>
            <a:noAutofit/>
          </a:bodyPr>
          <a:lstStyle/>
          <a:p>
            <a:pPr algn="ctr"/>
            <a:r>
              <a:rPr lang="en-GB" b="1" dirty="0"/>
              <a:t> </a:t>
            </a:r>
            <a:r>
              <a:rPr lang="en-US" b="1" dirty="0"/>
              <a:t>Leadership is an Emotional Process </a:t>
            </a:r>
            <a:endParaRPr lang="en-GB" b="1" dirty="0"/>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267531" y="1433604"/>
            <a:ext cx="7255822" cy="4390841"/>
          </a:xfrm>
          <a:noFill/>
          <a:ln w="38100">
            <a:solidFill>
              <a:schemeClr val="tx1"/>
            </a:solidFill>
          </a:ln>
          <a:effectLst/>
        </p:spPr>
        <p:txBody>
          <a:bodyPr>
            <a:normAutofit fontScale="92500" lnSpcReduction="10000"/>
          </a:bodyPr>
          <a:lstStyle/>
          <a:p>
            <a:pPr algn="l">
              <a:spcAft>
                <a:spcPts val="600"/>
              </a:spcAft>
            </a:pPr>
            <a:r>
              <a:rPr lang="en-US" dirty="0"/>
              <a:t>Leaders must be as clear as possible about their emotions. Then they can respond rather than react to the emotional context around them. Friedman (199, p.117) states,  </a:t>
            </a:r>
          </a:p>
          <a:p>
            <a:pPr algn="l">
              <a:spcAft>
                <a:spcPts val="600"/>
              </a:spcAft>
            </a:pPr>
            <a:endParaRPr lang="en-US" sz="1300" dirty="0"/>
          </a:p>
          <a:p>
            <a:pPr algn="l">
              <a:spcAft>
                <a:spcPts val="600"/>
              </a:spcAft>
            </a:pPr>
            <a:r>
              <a:rPr lang="en-US" dirty="0"/>
              <a:t>“Emotions do not simply modify thinking, reasoning, or decision making processes; they are part and parcel of the process of reasoning. Cerebration, in other words, involves more than logic, and thinking involves more than cerebration. “Mental” includes feelings. And the brain’s method of processing data always includes emotional variables.”</a:t>
            </a:r>
            <a:endParaRPr lang="en-GB" dirty="0"/>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533117" y="562664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4" name="Picture 3" descr="A vintage photo of a person wearing a suit and tie&#10;&#10;Description automatically generated">
            <a:extLst>
              <a:ext uri="{FF2B5EF4-FFF2-40B4-BE49-F238E27FC236}">
                <a16:creationId xmlns:a16="http://schemas.microsoft.com/office/drawing/2014/main" id="{81D904EE-93FD-6294-EACF-2A47D172E5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321" y="1905000"/>
            <a:ext cx="3162300" cy="3448050"/>
          </a:xfrm>
          <a:prstGeom prst="rect">
            <a:avLst/>
          </a:prstGeom>
          <a:ln w="38100">
            <a:solidFill>
              <a:schemeClr val="bg1"/>
            </a:solidFill>
          </a:ln>
        </p:spPr>
      </p:pic>
    </p:spTree>
    <p:extLst>
      <p:ext uri="{BB962C8B-B14F-4D97-AF65-F5344CB8AC3E}">
        <p14:creationId xmlns:p14="http://schemas.microsoft.com/office/powerpoint/2010/main" val="2461152543"/>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4800189" y="164481"/>
            <a:ext cx="6068284" cy="734400"/>
          </a:xfrm>
          <a:noFill/>
          <a:ln>
            <a:noFill/>
          </a:ln>
        </p:spPr>
        <p:txBody>
          <a:bodyPr>
            <a:noAutofit/>
          </a:bodyPr>
          <a:lstStyle/>
          <a:p>
            <a:pPr algn="ctr"/>
            <a:r>
              <a:rPr lang="en-GB" b="1" dirty="0"/>
              <a:t>Transformer &amp; Containment </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206420" y="1063362"/>
            <a:ext cx="7255822" cy="4706208"/>
          </a:xfrm>
          <a:noFill/>
          <a:ln w="38100">
            <a:solidFill>
              <a:schemeClr val="tx1"/>
            </a:solidFill>
          </a:ln>
          <a:effectLst/>
        </p:spPr>
        <p:txBody>
          <a:bodyPr>
            <a:normAutofit lnSpcReduction="10000"/>
          </a:bodyPr>
          <a:lstStyle/>
          <a:p>
            <a:pPr algn="l">
              <a:spcAft>
                <a:spcPts val="600"/>
              </a:spcAft>
            </a:pPr>
            <a:r>
              <a:rPr lang="en-US" dirty="0"/>
              <a:t>Friedman (1999, p.232) uses the metaphor of a transformer in an electrical circuit to describe the process of emotional containment. The electrical current (anxiety) enters the transformer. The transformer can either be designed to step-up or step-down the current. He refers to a comment made to him, </a:t>
            </a:r>
          </a:p>
          <a:p>
            <a:pPr algn="l">
              <a:spcAft>
                <a:spcPts val="600"/>
              </a:spcAft>
            </a:pPr>
            <a:endParaRPr lang="en-US" sz="800" dirty="0"/>
          </a:p>
          <a:p>
            <a:pPr algn="l">
              <a:spcAft>
                <a:spcPts val="600"/>
              </a:spcAft>
            </a:pPr>
            <a:r>
              <a:rPr lang="en-US" dirty="0"/>
              <a:t>“My mother was a step-up transformer, all right. If there was anxiety in the room and she was present, you could count on it escalating. It went into her at 110 and came out at 11,000.”</a:t>
            </a:r>
          </a:p>
          <a:p>
            <a:pPr algn="l">
              <a:spcAft>
                <a:spcPts val="600"/>
              </a:spcAft>
            </a:pPr>
            <a:endParaRPr lang="en-GB" dirty="0"/>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533117" y="562664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6" name="Picture 5" descr="Diagram&#10;&#10;Description automatically generated">
            <a:extLst>
              <a:ext uri="{FF2B5EF4-FFF2-40B4-BE49-F238E27FC236}">
                <a16:creationId xmlns:a16="http://schemas.microsoft.com/office/drawing/2014/main" id="{C1F1AB36-6EE3-47AE-AED6-E5EFCA2AD6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185" y="2315367"/>
            <a:ext cx="3546937" cy="2609371"/>
          </a:xfrm>
          <a:prstGeom prst="rect">
            <a:avLst/>
          </a:prstGeom>
          <a:ln w="38100">
            <a:solidFill>
              <a:schemeClr val="bg1"/>
            </a:solidFill>
          </a:ln>
        </p:spPr>
      </p:pic>
    </p:spTree>
    <p:extLst>
      <p:ext uri="{BB962C8B-B14F-4D97-AF65-F5344CB8AC3E}">
        <p14:creationId xmlns:p14="http://schemas.microsoft.com/office/powerpoint/2010/main" val="1119459528"/>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5203170" y="254535"/>
            <a:ext cx="5935816" cy="734400"/>
          </a:xfrm>
          <a:noFill/>
          <a:ln>
            <a:noFill/>
          </a:ln>
        </p:spPr>
        <p:txBody>
          <a:bodyPr>
            <a:noAutofit/>
          </a:bodyPr>
          <a:lstStyle/>
          <a:p>
            <a:pPr algn="ctr"/>
            <a:r>
              <a:rPr lang="en-GB" b="1" dirty="0"/>
              <a:t>Transformer &amp; Containment </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230710" y="1390918"/>
            <a:ext cx="7523203" cy="4076164"/>
          </a:xfrm>
          <a:noFill/>
          <a:ln w="38100">
            <a:solidFill>
              <a:schemeClr val="tx1"/>
            </a:solidFill>
          </a:ln>
          <a:effectLst/>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“To the extent that leaders and consultants can maintain a non-anxious presence in a highly energized anxiety field, they can have the same effects on that field that transformers have in an electrical circuit.” (Friedman, 1999, p.232) </a:t>
            </a:r>
            <a:endParaRPr kumimoji="0" lang="en-US"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l">
              <a:spcAft>
                <a:spcPts val="600"/>
              </a:spcAft>
            </a:pPr>
            <a:endParaRPr lang="en-GB" dirty="0"/>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533117" y="562664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4" name="Picture 3" descr="Diagram&#10;&#10;Description automatically generated">
            <a:extLst>
              <a:ext uri="{FF2B5EF4-FFF2-40B4-BE49-F238E27FC236}">
                <a16:creationId xmlns:a16="http://schemas.microsoft.com/office/drawing/2014/main" id="{10C6F84A-85B8-37FF-A2F9-88394A4AF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185" y="2315367"/>
            <a:ext cx="3546937" cy="2609371"/>
          </a:xfrm>
          <a:prstGeom prst="rect">
            <a:avLst/>
          </a:prstGeom>
          <a:ln w="38100">
            <a:solidFill>
              <a:schemeClr val="bg1"/>
            </a:solidFill>
          </a:ln>
        </p:spPr>
      </p:pic>
    </p:spTree>
    <p:extLst>
      <p:ext uri="{BB962C8B-B14F-4D97-AF65-F5344CB8AC3E}">
        <p14:creationId xmlns:p14="http://schemas.microsoft.com/office/powerpoint/2010/main" val="2682937497"/>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4959928" y="586799"/>
            <a:ext cx="5895108" cy="734400"/>
          </a:xfrm>
          <a:noFill/>
          <a:ln>
            <a:noFill/>
          </a:ln>
        </p:spPr>
        <p:txBody>
          <a:bodyPr>
            <a:noAutofit/>
          </a:bodyPr>
          <a:lstStyle/>
          <a:p>
            <a:pPr algn="ctr"/>
            <a:r>
              <a:rPr lang="en-GB" b="1" dirty="0"/>
              <a:t>Transformer and Containment </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516782" y="1670401"/>
            <a:ext cx="7255822" cy="3693599"/>
          </a:xfrm>
          <a:noFill/>
          <a:ln w="38100">
            <a:solidFill>
              <a:schemeClr val="tx1"/>
            </a:solidFill>
          </a:ln>
          <a:effectLst/>
        </p:spPr>
        <p:txBody>
          <a:bodyPr>
            <a:normAutofit fontScale="92500" lnSpcReduction="10000"/>
          </a:bodyPr>
          <a:lstStyle/>
          <a:p>
            <a:pPr algn="l">
              <a:spcAft>
                <a:spcPts val="600"/>
              </a:spcAft>
            </a:pPr>
            <a:endParaRPr lang="en-US" sz="900" dirty="0"/>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3200" dirty="0"/>
              <a:t>“The leader must be capable of remaining separate, but not uninvolved. Maintaining clear boundaries is especially important and difficult. Trauma often occurs in environments where boundaries are muddled and sometimes non-existent. The leader needs to have a calming non-anxious presence.” (Tomlinson, 2021, p.65)</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US" dirty="0"/>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633579" y="5799776"/>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5" name="Picture 4" descr="Text&#10;&#10;Description automatically generated">
            <a:extLst>
              <a:ext uri="{FF2B5EF4-FFF2-40B4-BE49-F238E27FC236}">
                <a16:creationId xmlns:a16="http://schemas.microsoft.com/office/drawing/2014/main" id="{B3186413-1FEE-4B96-888C-81DD350615DF}"/>
              </a:ext>
            </a:extLst>
          </p:cNvPr>
          <p:cNvPicPr>
            <a:picLocks noChangeAspect="1"/>
          </p:cNvPicPr>
          <p:nvPr/>
        </p:nvPicPr>
        <p:blipFill rotWithShape="1">
          <a:blip r:embed="rId3">
            <a:extLst>
              <a:ext uri="{28A0092B-C50C-407E-A947-70E740481C1C}">
                <a14:useLocalDpi xmlns:a14="http://schemas.microsoft.com/office/drawing/2010/main" val="0"/>
              </a:ext>
            </a:extLst>
          </a:blip>
          <a:srcRect l="48245"/>
          <a:stretch/>
        </p:blipFill>
        <p:spPr>
          <a:xfrm>
            <a:off x="413275" y="1432801"/>
            <a:ext cx="3155316" cy="4193842"/>
          </a:xfrm>
          <a:prstGeom prst="rect">
            <a:avLst/>
          </a:prstGeom>
          <a:ln w="38100">
            <a:solidFill>
              <a:schemeClr val="tx1"/>
            </a:solidFill>
          </a:ln>
        </p:spPr>
      </p:pic>
    </p:spTree>
    <p:extLst>
      <p:ext uri="{BB962C8B-B14F-4D97-AF65-F5344CB8AC3E}">
        <p14:creationId xmlns:p14="http://schemas.microsoft.com/office/powerpoint/2010/main" val="1780071176"/>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0"/>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1857506" y="2367170"/>
            <a:ext cx="8477000" cy="2123658"/>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MICRO-MANAGEMENT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6600" dirty="0">
                <a:solidFill>
                  <a:srgbClr val="44546A">
                    <a:lumMod val="40000"/>
                    <a:lumOff val="60000"/>
                  </a:srgbClr>
                </a:solidFill>
                <a:latin typeface="Bauhaus 93" panose="04030905020B02020C02" pitchFamily="82" charset="0"/>
              </a:rPr>
              <a:t>&amp;</a:t>
            </a: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DELEGATION</a:t>
            </a:r>
          </a:p>
        </p:txBody>
      </p:sp>
    </p:spTree>
    <p:extLst>
      <p:ext uri="{BB962C8B-B14F-4D97-AF65-F5344CB8AC3E}">
        <p14:creationId xmlns:p14="http://schemas.microsoft.com/office/powerpoint/2010/main" val="1309917706"/>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314095" y="1129146"/>
            <a:ext cx="7480635" cy="4486728"/>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200" dirty="0">
                <a:effectLst/>
                <a:latin typeface="Calibri" panose="020F0502020204030204" pitchFamily="34" charset="0"/>
                <a:ea typeface="Calibri" panose="020F0502020204030204" pitchFamily="34" charset="0"/>
                <a:cs typeface="Arial" panose="020B0604020202020204" pitchFamily="34" charset="0"/>
              </a:rPr>
              <a:t>“Resist the urge to provide solutions…. despite the time it would have taken, I should have let my officers figure things out.” (Marquet, 2012, p.91)</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90000"/>
              </a:lnSpc>
              <a:spcAft>
                <a:spcPts val="600"/>
              </a:spcAft>
            </a:pPr>
            <a:endParaRPr lang="en-AU" sz="800" dirty="0"/>
          </a:p>
          <a:p>
            <a:pPr algn="l">
              <a:lnSpc>
                <a:spcPct val="90000"/>
              </a:lnSpc>
              <a:spcAft>
                <a:spcPts val="600"/>
              </a:spcAft>
            </a:pPr>
            <a:r>
              <a:rPr lang="en-US" sz="3200" dirty="0"/>
              <a:t>“When I, as the captain, would ‘think out loud,’ I was in essence imparting important context and experience to my subordinates.  I was also modelling that lack of certainty is strength and certainty is arrogance.” (p.106) </a:t>
            </a:r>
            <a:endParaRPr lang="en-AU" sz="3200" dirty="0"/>
          </a:p>
        </p:txBody>
      </p:sp>
      <p:sp>
        <p:nvSpPr>
          <p:cNvPr id="9" name="Footer Placeholder 6">
            <a:extLst>
              <a:ext uri="{FF2B5EF4-FFF2-40B4-BE49-F238E27FC236}">
                <a16:creationId xmlns:a16="http://schemas.microsoft.com/office/drawing/2014/main" id="{629DBDB7-C110-48C7-9AE9-4D9E5F5AA3B4}"/>
              </a:ext>
            </a:extLst>
          </p:cNvPr>
          <p:cNvSpPr>
            <a:spLocks noGrp="1"/>
          </p:cNvSpPr>
          <p:nvPr>
            <p:ph type="ftr" sz="quarter" idx="11"/>
          </p:nvPr>
        </p:nvSpPr>
        <p:spPr>
          <a:xfrm>
            <a:off x="6697058" y="580290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10" name="Picture 9" descr="A picture containing water&#10;&#10;Description generated with high confidence">
            <a:extLst>
              <a:ext uri="{FF2B5EF4-FFF2-40B4-BE49-F238E27FC236}">
                <a16:creationId xmlns:a16="http://schemas.microsoft.com/office/drawing/2014/main" id="{5E561D25-701A-4797-91D4-FD95A5671C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270" y="1129146"/>
            <a:ext cx="3532774" cy="4305102"/>
          </a:xfrm>
          <a:prstGeom prst="rect">
            <a:avLst/>
          </a:prstGeom>
          <a:ln w="38100">
            <a:solidFill>
              <a:sysClr val="windowText" lastClr="000000"/>
            </a:solidFill>
          </a:ln>
        </p:spPr>
      </p:pic>
      <p:sp>
        <p:nvSpPr>
          <p:cNvPr id="6" name="Title 3">
            <a:extLst>
              <a:ext uri="{FF2B5EF4-FFF2-40B4-BE49-F238E27FC236}">
                <a16:creationId xmlns:a16="http://schemas.microsoft.com/office/drawing/2014/main" id="{16E2A0E7-E5A5-9543-09A0-007125437E31}"/>
              </a:ext>
            </a:extLst>
          </p:cNvPr>
          <p:cNvSpPr>
            <a:spLocks noGrp="1"/>
          </p:cNvSpPr>
          <p:nvPr>
            <p:ph type="title"/>
          </p:nvPr>
        </p:nvSpPr>
        <p:spPr>
          <a:xfrm>
            <a:off x="4314094" y="159327"/>
            <a:ext cx="6180723" cy="864062"/>
          </a:xfrm>
          <a:solidFill>
            <a:schemeClr val="bg1">
              <a:alpha val="0"/>
            </a:schemeClr>
          </a:solidFill>
          <a:ln>
            <a:noFill/>
          </a:ln>
          <a:effectLst/>
        </p:spPr>
        <p:txBody>
          <a:bodyPr>
            <a:noAutofit/>
          </a:bodyPr>
          <a:lstStyle/>
          <a:p>
            <a:br>
              <a:rPr lang="en-AU" dirty="0"/>
            </a:br>
            <a:r>
              <a:rPr lang="en-AU" b="1" dirty="0"/>
              <a:t>EFFECTIVE DELEGATION - 1</a:t>
            </a:r>
            <a:br>
              <a:rPr lang="en-US" dirty="0"/>
            </a:br>
            <a:endParaRPr lang="en-US" dirty="0"/>
          </a:p>
        </p:txBody>
      </p:sp>
    </p:spTree>
    <p:extLst>
      <p:ext uri="{BB962C8B-B14F-4D97-AF65-F5344CB8AC3E}">
        <p14:creationId xmlns:p14="http://schemas.microsoft.com/office/powerpoint/2010/main" val="107375292"/>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280387" y="1296436"/>
            <a:ext cx="7480635" cy="4526859"/>
          </a:xfrm>
          <a:solidFill>
            <a:schemeClr val="bg1">
              <a:alpha val="87843"/>
            </a:schemeClr>
          </a:solidFill>
          <a:ln w="38100">
            <a:solidFill>
              <a:schemeClr val="tx1"/>
            </a:solidFill>
          </a:ln>
          <a:effectLst/>
        </p:spPr>
        <p:txBody>
          <a:bodyPr>
            <a:normAutofit/>
          </a:bodyPr>
          <a:lstStyle/>
          <a:p>
            <a:pPr algn="l"/>
            <a:r>
              <a:rPr lang="en-US" dirty="0">
                <a:effectLst/>
                <a:latin typeface="Calibri" panose="020F0502020204030204" pitchFamily="34" charset="0"/>
                <a:ea typeface="Calibri" panose="020F0502020204030204" pitchFamily="34" charset="0"/>
                <a:cs typeface="Times New Roman" panose="02020603050405020304" pitchFamily="18" charset="0"/>
              </a:rPr>
              <a:t>This is one of the universal phenomena that support positive outcomes in organizations and human development.  It is interesting how similar the following two comments are here. The first is by General Gordon R. Sullivan (quoted in Ulrich, 1998), Chief of Staff to the USA Army,</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US" sz="800" dirty="0">
              <a:latin typeface="Calibri" panose="020F0502020204030204" pitchFamily="34" charset="0"/>
              <a:ea typeface="Calibri" panose="020F0502020204030204" pitchFamily="34" charset="0"/>
              <a:cs typeface="Times New Roman" panose="02020603050405020304" pitchFamily="18" charset="0"/>
            </a:endParaRPr>
          </a:p>
          <a:p>
            <a:pPr algn="l"/>
            <a:r>
              <a:rPr lang="en-US" dirty="0">
                <a:latin typeface="Calibri" panose="020F0502020204030204" pitchFamily="34" charset="0"/>
                <a:ea typeface="Calibri" panose="020F0502020204030204" pitchFamily="34" charset="0"/>
                <a:cs typeface="Times New Roman" panose="02020603050405020304" pitchFamily="18" charset="0"/>
              </a:rPr>
              <a:t>“</a:t>
            </a:r>
            <a:r>
              <a:rPr lang="en-US" dirty="0">
                <a:effectLst/>
                <a:latin typeface="Calibri" panose="020F0502020204030204" pitchFamily="34" charset="0"/>
                <a:ea typeface="Calibri" panose="020F0502020204030204" pitchFamily="34" charset="0"/>
                <a:cs typeface="Times New Roman" panose="02020603050405020304" pitchFamily="18" charset="0"/>
              </a:rPr>
              <a:t>Once the Commander’s intent is understood, decisions must be devolved to the lowest possible level to allow these frontline soldiers to exploit the opportunities to develop.”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600"/>
              </a:spcAft>
            </a:pPr>
            <a:endParaRPr lang="en-US" sz="2000" dirty="0"/>
          </a:p>
        </p:txBody>
      </p:sp>
      <p:sp>
        <p:nvSpPr>
          <p:cNvPr id="9" name="Footer Placeholder 6">
            <a:extLst>
              <a:ext uri="{FF2B5EF4-FFF2-40B4-BE49-F238E27FC236}">
                <a16:creationId xmlns:a16="http://schemas.microsoft.com/office/drawing/2014/main" id="{629DBDB7-C110-48C7-9AE9-4D9E5F5AA3B4}"/>
              </a:ext>
            </a:extLst>
          </p:cNvPr>
          <p:cNvSpPr>
            <a:spLocks noGrp="1"/>
          </p:cNvSpPr>
          <p:nvPr>
            <p:ph type="ftr" sz="quarter" idx="11"/>
          </p:nvPr>
        </p:nvSpPr>
        <p:spPr>
          <a:xfrm>
            <a:off x="6663350" y="601003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3" name="Picture 2" descr="A person wearing a military uniform&#10;&#10;Description automatically generated">
            <a:extLst>
              <a:ext uri="{FF2B5EF4-FFF2-40B4-BE49-F238E27FC236}">
                <a16:creationId xmlns:a16="http://schemas.microsoft.com/office/drawing/2014/main" id="{1C9DDA33-F615-4E6F-A045-36C423729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76" y="1351222"/>
            <a:ext cx="3432475" cy="4329495"/>
          </a:xfrm>
          <a:prstGeom prst="rect">
            <a:avLst/>
          </a:prstGeom>
          <a:ln w="38100">
            <a:solidFill>
              <a:schemeClr val="bg1"/>
            </a:solidFill>
          </a:ln>
        </p:spPr>
      </p:pic>
      <p:sp>
        <p:nvSpPr>
          <p:cNvPr id="7" name="Title 3">
            <a:extLst>
              <a:ext uri="{FF2B5EF4-FFF2-40B4-BE49-F238E27FC236}">
                <a16:creationId xmlns:a16="http://schemas.microsoft.com/office/drawing/2014/main" id="{C81AE608-BA96-61CA-9C25-AF119173EFC9}"/>
              </a:ext>
            </a:extLst>
          </p:cNvPr>
          <p:cNvSpPr>
            <a:spLocks noGrp="1"/>
          </p:cNvSpPr>
          <p:nvPr>
            <p:ph type="title"/>
          </p:nvPr>
        </p:nvSpPr>
        <p:spPr>
          <a:xfrm>
            <a:off x="4314094" y="159327"/>
            <a:ext cx="6180723" cy="864062"/>
          </a:xfrm>
          <a:solidFill>
            <a:schemeClr val="bg1">
              <a:alpha val="0"/>
            </a:schemeClr>
          </a:solidFill>
          <a:ln>
            <a:noFill/>
          </a:ln>
          <a:effectLst/>
        </p:spPr>
        <p:txBody>
          <a:bodyPr>
            <a:noAutofit/>
          </a:bodyPr>
          <a:lstStyle/>
          <a:p>
            <a:br>
              <a:rPr lang="en-AU" dirty="0"/>
            </a:br>
            <a:r>
              <a:rPr lang="en-AU" b="1" dirty="0"/>
              <a:t>EFFECTIVE DELEGATION - 2</a:t>
            </a:r>
            <a:br>
              <a:rPr lang="en-US" dirty="0"/>
            </a:br>
            <a:endParaRPr lang="en-US" dirty="0"/>
          </a:p>
        </p:txBody>
      </p:sp>
    </p:spTree>
    <p:extLst>
      <p:ext uri="{BB962C8B-B14F-4D97-AF65-F5344CB8AC3E}">
        <p14:creationId xmlns:p14="http://schemas.microsoft.com/office/powerpoint/2010/main" val="4294179116"/>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4314094" y="159327"/>
            <a:ext cx="6180723" cy="864062"/>
          </a:xfrm>
          <a:solidFill>
            <a:schemeClr val="bg1">
              <a:alpha val="0"/>
            </a:schemeClr>
          </a:solidFill>
          <a:ln>
            <a:noFill/>
          </a:ln>
          <a:effectLst/>
        </p:spPr>
        <p:txBody>
          <a:bodyPr>
            <a:noAutofit/>
          </a:bodyPr>
          <a:lstStyle/>
          <a:p>
            <a:br>
              <a:rPr lang="en-AU" dirty="0"/>
            </a:br>
            <a:r>
              <a:rPr lang="en-AU" b="1" dirty="0"/>
              <a:t>EFFECTIVE DELEGATION - 3</a:t>
            </a:r>
            <a:br>
              <a:rPr lang="en-US" dirty="0"/>
            </a:br>
            <a:endParaRPr lang="en-US" dirty="0"/>
          </a:p>
        </p:txBody>
      </p:sp>
      <p:pic>
        <p:nvPicPr>
          <p:cNvPr id="6" name="Picture 5" descr="A person looking at the camera&#10;&#10;Description generated with very high confidence">
            <a:extLst>
              <a:ext uri="{FF2B5EF4-FFF2-40B4-BE49-F238E27FC236}">
                <a16:creationId xmlns:a16="http://schemas.microsoft.com/office/drawing/2014/main" id="{A0FA3F79-1B3A-4077-9116-C992EBB61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40" y="1786361"/>
            <a:ext cx="3425957" cy="2832124"/>
          </a:xfrm>
          <a:prstGeom prst="rect">
            <a:avLst/>
          </a:prstGeom>
          <a:ln w="38100">
            <a:solidFill>
              <a:schemeClr val="tx1"/>
            </a:solidFill>
          </a:ln>
        </p:spPr>
      </p:pic>
      <p:sp>
        <p:nvSpPr>
          <p:cNvPr id="5" name="Content Placeholder 4"/>
          <p:cNvSpPr>
            <a:spLocks noGrp="1"/>
          </p:cNvSpPr>
          <p:nvPr>
            <p:ph idx="1"/>
          </p:nvPr>
        </p:nvSpPr>
        <p:spPr>
          <a:xfrm>
            <a:off x="4314095" y="1250950"/>
            <a:ext cx="7480635" cy="4132419"/>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AU" sz="3200" dirty="0">
                <a:latin typeface="Calibri" panose="020F0502020204030204" pitchFamily="34" charset="0"/>
                <a:ea typeface="Calibri" panose="020F0502020204030204" pitchFamily="34" charset="0"/>
                <a:cs typeface="Calibri" panose="020F0502020204030204" pitchFamily="34" charset="0"/>
              </a:rPr>
              <a:t>Isabel Menzies Lyth makes the same point about running a residential therapeutic community for children (1985, p.239). </a:t>
            </a:r>
          </a:p>
          <a:p>
            <a:pPr algn="l">
              <a:lnSpc>
                <a:spcPct val="90000"/>
              </a:lnSpc>
              <a:spcAft>
                <a:spcPts val="600"/>
              </a:spcAft>
            </a:pPr>
            <a:endParaRPr lang="en-AU" sz="16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AU"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“It is in general good management practice to delegate tasks and responsibilities to the lowest level at which they can be competently carried out and to the point at which decision-making is most effective.” </a:t>
            </a:r>
            <a:endParaRPr lang="en-AU" sz="3200" dirty="0">
              <a:latin typeface="Calibri" panose="020F0502020204030204" pitchFamily="34" charset="0"/>
              <a:ea typeface="Calibri" panose="020F0502020204030204" pitchFamily="34" charset="0"/>
              <a:cs typeface="Calibri" panose="020F0502020204030204" pitchFamily="34" charset="0"/>
            </a:endParaRPr>
          </a:p>
        </p:txBody>
      </p:sp>
      <p:sp>
        <p:nvSpPr>
          <p:cNvPr id="9" name="Footer Placeholder 6">
            <a:extLst>
              <a:ext uri="{FF2B5EF4-FFF2-40B4-BE49-F238E27FC236}">
                <a16:creationId xmlns:a16="http://schemas.microsoft.com/office/drawing/2014/main" id="{629DBDB7-C110-48C7-9AE9-4D9E5F5AA3B4}"/>
              </a:ext>
            </a:extLst>
          </p:cNvPr>
          <p:cNvSpPr>
            <a:spLocks noGrp="1"/>
          </p:cNvSpPr>
          <p:nvPr>
            <p:ph type="ftr" sz="quarter" idx="11"/>
          </p:nvPr>
        </p:nvSpPr>
        <p:spPr>
          <a:xfrm>
            <a:off x="397270" y="5052755"/>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2985089949"/>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4314094" y="159327"/>
            <a:ext cx="6180723" cy="864062"/>
          </a:xfrm>
          <a:solidFill>
            <a:schemeClr val="bg1">
              <a:alpha val="0"/>
            </a:schemeClr>
          </a:solidFill>
          <a:ln>
            <a:noFill/>
          </a:ln>
          <a:effectLst/>
        </p:spPr>
        <p:txBody>
          <a:bodyPr>
            <a:noAutofit/>
          </a:bodyPr>
          <a:lstStyle/>
          <a:p>
            <a:br>
              <a:rPr lang="en-AU" dirty="0"/>
            </a:br>
            <a:r>
              <a:rPr lang="en-AU" b="1" dirty="0"/>
              <a:t>EFFECTIVE DELEGATION - 3</a:t>
            </a:r>
            <a:br>
              <a:rPr lang="en-US" dirty="0"/>
            </a:br>
            <a:endParaRPr lang="en-US" dirty="0"/>
          </a:p>
        </p:txBody>
      </p:sp>
      <p:pic>
        <p:nvPicPr>
          <p:cNvPr id="6" name="Picture 5" descr="A person looking at the camera&#10;&#10;Description generated with very high confidence">
            <a:extLst>
              <a:ext uri="{FF2B5EF4-FFF2-40B4-BE49-F238E27FC236}">
                <a16:creationId xmlns:a16="http://schemas.microsoft.com/office/drawing/2014/main" id="{A0FA3F79-1B3A-4077-9116-C992EBB61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40" y="1786361"/>
            <a:ext cx="3425957" cy="2832124"/>
          </a:xfrm>
          <a:prstGeom prst="rect">
            <a:avLst/>
          </a:prstGeom>
          <a:ln w="38100">
            <a:solidFill>
              <a:schemeClr val="tx1"/>
            </a:solidFill>
          </a:ln>
        </p:spPr>
      </p:pic>
      <p:sp>
        <p:nvSpPr>
          <p:cNvPr id="5" name="Content Placeholder 4"/>
          <p:cNvSpPr>
            <a:spLocks noGrp="1"/>
          </p:cNvSpPr>
          <p:nvPr>
            <p:ph idx="1"/>
          </p:nvPr>
        </p:nvSpPr>
        <p:spPr>
          <a:xfrm>
            <a:off x="4386077" y="1250950"/>
            <a:ext cx="7408653" cy="4547178"/>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kumimoji="0" lang="en-AU" sz="3600" b="0" i="0" u="none" strike="noStrike" kern="1200" cap="none" spc="0" normalizeH="0" baseline="0" noProof="0" dirty="0">
                <a:ln>
                  <a:noFill/>
                </a:ln>
                <a:solidFill>
                  <a:prstClr val="white"/>
                </a:solidFill>
                <a:effectLst/>
                <a:uLnTx/>
                <a:uFillTx/>
                <a:latin typeface="Calibri" panose="020F0502020204030204"/>
                <a:ea typeface="+mn-ea"/>
                <a:cs typeface="+mn-cs"/>
              </a:rPr>
              <a:t>Menzies Lyth was an organizational consultant, mainly to the human services in the UK. </a:t>
            </a:r>
          </a:p>
          <a:p>
            <a:pPr algn="l">
              <a:lnSpc>
                <a:spcPct val="90000"/>
              </a:lnSpc>
              <a:spcAft>
                <a:spcPts val="600"/>
              </a:spcAft>
            </a:pPr>
            <a:endParaRPr lang="en-AU" sz="1000" dirty="0">
              <a:solidFill>
                <a:prstClr val="white"/>
              </a:solidFill>
              <a:latin typeface="Calibri" panose="020F0502020204030204"/>
            </a:endParaRPr>
          </a:p>
          <a:p>
            <a:pPr algn="l">
              <a:lnSpc>
                <a:spcPct val="90000"/>
              </a:lnSpc>
              <a:spcAft>
                <a:spcPts val="600"/>
              </a:spcAft>
            </a:pPr>
            <a:r>
              <a:rPr kumimoji="0" lang="en-AU" sz="3600" b="0" i="0" u="none" strike="noStrike" kern="1200" cap="none" spc="0" normalizeH="0" baseline="0" noProof="0" dirty="0">
                <a:ln>
                  <a:noFill/>
                </a:ln>
                <a:solidFill>
                  <a:prstClr val="white"/>
                </a:solidFill>
                <a:effectLst/>
                <a:uLnTx/>
                <a:uFillTx/>
                <a:latin typeface="Calibri" panose="020F0502020204030204"/>
                <a:ea typeface="+mn-ea"/>
                <a:cs typeface="+mn-cs"/>
              </a:rPr>
              <a:t>Whether we are talking about hospitals, the military, or parenting, the principle is the same.  To develop and function effectively, people need the appropriate space to operate in. </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algn="l">
              <a:lnSpc>
                <a:spcPct val="90000"/>
              </a:lnSpc>
              <a:spcAft>
                <a:spcPts val="600"/>
              </a:spcAft>
            </a:pPr>
            <a:endParaRPr lang="en-AU" sz="3600" dirty="0">
              <a:latin typeface="Calibri" panose="020F0502020204030204" pitchFamily="34" charset="0"/>
              <a:ea typeface="Calibri" panose="020F0502020204030204" pitchFamily="34" charset="0"/>
              <a:cs typeface="Calibri" panose="020F0502020204030204" pitchFamily="34" charset="0"/>
            </a:endParaRPr>
          </a:p>
        </p:txBody>
      </p:sp>
      <p:sp>
        <p:nvSpPr>
          <p:cNvPr id="9" name="Footer Placeholder 6">
            <a:extLst>
              <a:ext uri="{FF2B5EF4-FFF2-40B4-BE49-F238E27FC236}">
                <a16:creationId xmlns:a16="http://schemas.microsoft.com/office/drawing/2014/main" id="{629DBDB7-C110-48C7-9AE9-4D9E5F5AA3B4}"/>
              </a:ext>
            </a:extLst>
          </p:cNvPr>
          <p:cNvSpPr>
            <a:spLocks noGrp="1"/>
          </p:cNvSpPr>
          <p:nvPr>
            <p:ph type="ftr" sz="quarter" idx="11"/>
          </p:nvPr>
        </p:nvSpPr>
        <p:spPr>
          <a:xfrm>
            <a:off x="397270" y="5052755"/>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3281684946"/>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1890471" y="-7050"/>
            <a:ext cx="10396800" cy="1190829"/>
          </a:xfrm>
          <a:noFill/>
          <a:ln>
            <a:noFill/>
          </a:ln>
        </p:spPr>
        <p:txBody>
          <a:bodyPr>
            <a:normAutofit/>
          </a:bodyPr>
          <a:lstStyle/>
          <a:p>
            <a:pPr algn="ctr"/>
            <a:r>
              <a:rPr lang="en-GB" sz="3200" b="1" dirty="0"/>
              <a:t>Over-functioning in Another’s Space (Micro-Management)</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552178" y="1063361"/>
            <a:ext cx="7255822" cy="5155200"/>
          </a:xfrm>
          <a:noFill/>
          <a:ln w="38100">
            <a:solidFill>
              <a:schemeClr val="tx1"/>
            </a:solidFill>
          </a:ln>
          <a:effectLst/>
        </p:spPr>
        <p:txBody>
          <a:bodyPr>
            <a:normAutofit lnSpcReduction="10000"/>
          </a:bodyPr>
          <a:lstStyle/>
          <a:p>
            <a:pPr algn="l">
              <a:spcAft>
                <a:spcPts val="600"/>
              </a:spcAft>
            </a:pPr>
            <a:r>
              <a:rPr lang="en-GB" sz="2600" dirty="0"/>
              <a:t>The rabbi, family therapist, and leadership consultant, Edwin H. Friedman (1999, p.181), explains the opposite of effective delegation, </a:t>
            </a:r>
          </a:p>
          <a:p>
            <a:pPr algn="l">
              <a:spcAft>
                <a:spcPts val="600"/>
              </a:spcAft>
            </a:pPr>
            <a:endParaRPr lang="en-GB" sz="900" dirty="0"/>
          </a:p>
          <a:p>
            <a:pPr algn="l">
              <a:spcAft>
                <a:spcPts val="600"/>
              </a:spcAft>
            </a:pPr>
            <a:r>
              <a:rPr lang="en-GB" sz="2600" dirty="0"/>
              <a:t>“I know how to teach any family or organizational member, regardless of size, how to make another member of that system dysfunctional. I would simply teach them how to overfunction in the other’s space. While terms such as </a:t>
            </a:r>
            <a:r>
              <a:rPr lang="en-GB" sz="2600" i="1" dirty="0"/>
              <a:t>codependency </a:t>
            </a:r>
            <a:r>
              <a:rPr lang="en-GB" sz="2600" dirty="0"/>
              <a:t>and</a:t>
            </a:r>
            <a:r>
              <a:rPr lang="en-GB" sz="2600" i="1" dirty="0"/>
              <a:t> enabling </a:t>
            </a:r>
            <a:r>
              <a:rPr lang="en-GB" sz="2600" dirty="0"/>
              <a:t>suggest something similar, they focus on behaviour or perhaps adaptation to another’s behavior. When one overfunctions in another’s space, the existential reality is much deeper: it can cause another’s being to disintegrate.”  </a:t>
            </a:r>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533117" y="562664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5" name="Picture 4" descr="A vintage photo of a person wearing a suit and tie&#10;&#10;Description automatically generated">
            <a:extLst>
              <a:ext uri="{FF2B5EF4-FFF2-40B4-BE49-F238E27FC236}">
                <a16:creationId xmlns:a16="http://schemas.microsoft.com/office/drawing/2014/main" id="{F97E1840-A026-4DC8-B537-DB8DE3030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321" y="1905000"/>
            <a:ext cx="3162300" cy="3448050"/>
          </a:xfrm>
          <a:prstGeom prst="rect">
            <a:avLst/>
          </a:prstGeom>
          <a:ln w="38100">
            <a:solidFill>
              <a:schemeClr val="bg1"/>
            </a:solidFill>
          </a:ln>
        </p:spPr>
      </p:pic>
    </p:spTree>
    <p:extLst>
      <p:ext uri="{BB962C8B-B14F-4D97-AF65-F5344CB8AC3E}">
        <p14:creationId xmlns:p14="http://schemas.microsoft.com/office/powerpoint/2010/main" val="827098738"/>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4BD4D84-D498-4AD1-8E6E-1DE26ED5FE4D}"/>
              </a:ext>
            </a:extLst>
          </p:cNvPr>
          <p:cNvSpPr>
            <a:spLocks noGrp="1"/>
          </p:cNvSpPr>
          <p:nvPr>
            <p:ph type="title"/>
          </p:nvPr>
        </p:nvSpPr>
        <p:spPr>
          <a:xfrm>
            <a:off x="4981091" y="381823"/>
            <a:ext cx="6292800" cy="750485"/>
          </a:xfrm>
          <a:noFill/>
          <a:ln>
            <a:noFill/>
          </a:ln>
        </p:spPr>
        <p:txBody>
          <a:bodyPr>
            <a:normAutofit/>
          </a:bodyPr>
          <a:lstStyle/>
          <a:p>
            <a:pPr algn="ctr"/>
            <a:r>
              <a:rPr lang="en-GB" b="1" dirty="0"/>
              <a:t>The Tendency to Micro-Manage</a:t>
            </a:r>
          </a:p>
        </p:txBody>
      </p:sp>
      <p:pic>
        <p:nvPicPr>
          <p:cNvPr id="6" name="Picture 5" descr="A person sitting on a bench&#10;&#10;Description generated with high confidence">
            <a:extLst>
              <a:ext uri="{FF2B5EF4-FFF2-40B4-BE49-F238E27FC236}">
                <a16:creationId xmlns:a16="http://schemas.microsoft.com/office/drawing/2014/main" id="{BBE3B44D-4D45-4B75-8AD7-13C1BF1B30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09" y="1423786"/>
            <a:ext cx="3425957" cy="4392252"/>
          </a:xfrm>
          <a:prstGeom prst="rect">
            <a:avLst/>
          </a:prstGeom>
          <a:ln w="38100">
            <a:solidFill>
              <a:schemeClr val="tx1"/>
            </a:solidFill>
          </a:ln>
        </p:spPr>
      </p:pic>
      <p:sp>
        <p:nvSpPr>
          <p:cNvPr id="3" name="Content Placeholder 2">
            <a:extLst>
              <a:ext uri="{FF2B5EF4-FFF2-40B4-BE49-F238E27FC236}">
                <a16:creationId xmlns:a16="http://schemas.microsoft.com/office/drawing/2014/main" id="{2F4B4631-2C48-45EE-B574-D8C61C3F869D}"/>
              </a:ext>
            </a:extLst>
          </p:cNvPr>
          <p:cNvSpPr>
            <a:spLocks noGrp="1"/>
          </p:cNvSpPr>
          <p:nvPr>
            <p:ph idx="1"/>
          </p:nvPr>
        </p:nvSpPr>
        <p:spPr>
          <a:xfrm>
            <a:off x="4300691" y="1336803"/>
            <a:ext cx="7653600" cy="4566217"/>
          </a:xfrm>
          <a:noFill/>
          <a:ln w="38100">
            <a:solidFill>
              <a:schemeClr val="tx1"/>
            </a:solidFill>
          </a:ln>
          <a:effectLst/>
        </p:spPr>
        <p:txBody>
          <a:bodyPr>
            <a:noAutofit/>
          </a:bodyPr>
          <a:lstStyle/>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“One powerful dynamic, which may be related to anxiety and fear of not being in control, can be the tendency to micro-manage. Taking ‘control’ of everything may feel like a way of preventing anything from going wrong. The consequences of this approach, unless it is  temporary, can be disastrous, because,</a:t>
            </a:r>
          </a:p>
          <a:p>
            <a:pPr algn="l">
              <a:spcAft>
                <a:spcPts val="600"/>
              </a:spcAft>
            </a:pPr>
            <a:endParaRPr lang="en-GB" dirty="0"/>
          </a:p>
        </p:txBody>
      </p:sp>
      <p:sp>
        <p:nvSpPr>
          <p:cNvPr id="9" name="Footer Placeholder 6">
            <a:extLst>
              <a:ext uri="{FF2B5EF4-FFF2-40B4-BE49-F238E27FC236}">
                <a16:creationId xmlns:a16="http://schemas.microsoft.com/office/drawing/2014/main" id="{DA5ED4C5-0CC8-4B1F-880A-7AC5A42AD734}"/>
              </a:ext>
            </a:extLst>
          </p:cNvPr>
          <p:cNvSpPr>
            <a:spLocks noGrp="1"/>
          </p:cNvSpPr>
          <p:nvPr>
            <p:ph type="ftr" sz="quarter" idx="11"/>
          </p:nvPr>
        </p:nvSpPr>
        <p:spPr>
          <a:xfrm>
            <a:off x="679732" y="6126998"/>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1773797734"/>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4BD4D84-D498-4AD1-8E6E-1DE26ED5FE4D}"/>
              </a:ext>
            </a:extLst>
          </p:cNvPr>
          <p:cNvSpPr>
            <a:spLocks noGrp="1"/>
          </p:cNvSpPr>
          <p:nvPr>
            <p:ph type="title"/>
          </p:nvPr>
        </p:nvSpPr>
        <p:spPr>
          <a:xfrm>
            <a:off x="4767918" y="359384"/>
            <a:ext cx="6292800" cy="750485"/>
          </a:xfrm>
          <a:noFill/>
          <a:ln>
            <a:noFill/>
          </a:ln>
        </p:spPr>
        <p:txBody>
          <a:bodyPr>
            <a:normAutofit/>
          </a:bodyPr>
          <a:lstStyle/>
          <a:p>
            <a:pPr algn="ctr"/>
            <a:r>
              <a:rPr lang="en-GB" b="1" dirty="0"/>
              <a:t>The Tendency to Micro-Manage</a:t>
            </a:r>
          </a:p>
        </p:txBody>
      </p:sp>
      <p:pic>
        <p:nvPicPr>
          <p:cNvPr id="6" name="Picture 5" descr="A person sitting on a bench&#10;&#10;Description generated with high confidence">
            <a:extLst>
              <a:ext uri="{FF2B5EF4-FFF2-40B4-BE49-F238E27FC236}">
                <a16:creationId xmlns:a16="http://schemas.microsoft.com/office/drawing/2014/main" id="{BBE3B44D-4D45-4B75-8AD7-13C1BF1B30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09" y="1423786"/>
            <a:ext cx="3425957" cy="4392252"/>
          </a:xfrm>
          <a:prstGeom prst="rect">
            <a:avLst/>
          </a:prstGeom>
          <a:ln w="38100">
            <a:solidFill>
              <a:schemeClr val="tx1"/>
            </a:solidFill>
          </a:ln>
        </p:spPr>
      </p:pic>
      <p:sp>
        <p:nvSpPr>
          <p:cNvPr id="3" name="Content Placeholder 2">
            <a:extLst>
              <a:ext uri="{FF2B5EF4-FFF2-40B4-BE49-F238E27FC236}">
                <a16:creationId xmlns:a16="http://schemas.microsoft.com/office/drawing/2014/main" id="{2F4B4631-2C48-45EE-B574-D8C61C3F869D}"/>
              </a:ext>
            </a:extLst>
          </p:cNvPr>
          <p:cNvSpPr>
            <a:spLocks noGrp="1"/>
          </p:cNvSpPr>
          <p:nvPr>
            <p:ph idx="1"/>
          </p:nvPr>
        </p:nvSpPr>
        <p:spPr>
          <a:xfrm>
            <a:off x="4300691" y="1336803"/>
            <a:ext cx="6973200" cy="4996679"/>
          </a:xfrm>
          <a:noFill/>
          <a:ln w="38100">
            <a:solidFill>
              <a:schemeClr val="tx1"/>
            </a:solidFill>
          </a:ln>
          <a:effectLst/>
        </p:spPr>
        <p:txBody>
          <a:bodyPr>
            <a:noAutofit/>
          </a:bodyPr>
          <a:lstStyle/>
          <a:p>
            <a:pPr marL="457200" marR="0" lvl="0"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2600" b="0" i="0" u="none" strike="noStrike" kern="1200" cap="none" spc="0" normalizeH="0" baseline="0" noProof="0" dirty="0">
                <a:ln>
                  <a:noFill/>
                </a:ln>
                <a:solidFill>
                  <a:prstClr val="white"/>
                </a:solidFill>
                <a:effectLst/>
                <a:uLnTx/>
                <a:uFillTx/>
                <a:latin typeface="Calibri" panose="020F0502020204030204"/>
                <a:ea typeface="+mn-ea"/>
                <a:cs typeface="+mn-cs"/>
              </a:rPr>
              <a:t>It conveys a lack of trust in the ability of others</a:t>
            </a:r>
          </a:p>
          <a:p>
            <a:pPr marL="457200" marR="0" lvl="0"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2600" b="0" i="0" u="none" strike="noStrike" kern="1200" cap="none" spc="0" normalizeH="0" baseline="0" noProof="0" dirty="0">
                <a:ln>
                  <a:noFill/>
                </a:ln>
                <a:solidFill>
                  <a:prstClr val="white"/>
                </a:solidFill>
                <a:effectLst/>
                <a:uLnTx/>
                <a:uFillTx/>
                <a:latin typeface="Calibri" panose="020F0502020204030204"/>
                <a:ea typeface="+mn-ea"/>
                <a:cs typeface="+mn-cs"/>
              </a:rPr>
              <a:t>It undermines the potential for others to grow and develop</a:t>
            </a:r>
          </a:p>
          <a:p>
            <a:pPr marL="457200" marR="0" lvl="0"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2600" b="0" i="0" u="none" strike="noStrike" kern="1200" cap="none" spc="0" normalizeH="0" baseline="0" noProof="0" dirty="0">
                <a:ln>
                  <a:noFill/>
                </a:ln>
                <a:solidFill>
                  <a:prstClr val="white"/>
                </a:solidFill>
                <a:effectLst/>
                <a:uLnTx/>
                <a:uFillTx/>
                <a:latin typeface="Calibri" panose="020F0502020204030204"/>
                <a:ea typeface="+mn-ea"/>
                <a:cs typeface="+mn-cs"/>
              </a:rPr>
              <a:t>It is not actually possible to sustain – the person operating like this will most likely burnout</a:t>
            </a:r>
          </a:p>
          <a:p>
            <a:pPr marL="457200" marR="0" lvl="0"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2600" b="0" i="0" u="none" strike="noStrike" kern="1200" cap="none" spc="0" normalizeH="0" baseline="0" noProof="0" dirty="0">
                <a:ln>
                  <a:noFill/>
                </a:ln>
                <a:solidFill>
                  <a:prstClr val="white"/>
                </a:solidFill>
                <a:effectLst/>
                <a:uLnTx/>
                <a:uFillTx/>
                <a:latin typeface="Calibri" panose="020F0502020204030204"/>
                <a:ea typeface="+mn-ea"/>
                <a:cs typeface="+mn-cs"/>
              </a:rPr>
              <a:t>It can only be done by ignoring other matters, such as big picture issues and strategic development </a:t>
            </a:r>
          </a:p>
          <a:p>
            <a:pPr marL="457200" marR="0" lvl="0"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2600" b="0" i="0" u="none" strike="noStrike" kern="1200" cap="none" spc="0" normalizeH="0" baseline="0" noProof="0" dirty="0">
                <a:ln>
                  <a:noFill/>
                </a:ln>
                <a:solidFill>
                  <a:prstClr val="white"/>
                </a:solidFill>
                <a:effectLst/>
                <a:uLnTx/>
                <a:uFillTx/>
                <a:latin typeface="Calibri" panose="020F0502020204030204"/>
                <a:ea typeface="+mn-ea"/>
                <a:cs typeface="+mn-cs"/>
              </a:rPr>
              <a:t>Organization boundaries - who is accountable and responsible for what are likely to become very blurred and muddled. (Tomlinson, P., 2005)”</a:t>
            </a:r>
          </a:p>
          <a:p>
            <a:pPr algn="l">
              <a:spcAft>
                <a:spcPts val="600"/>
              </a:spcAft>
            </a:pPr>
            <a:endParaRPr lang="en-GB" dirty="0"/>
          </a:p>
        </p:txBody>
      </p:sp>
      <p:sp>
        <p:nvSpPr>
          <p:cNvPr id="9" name="Footer Placeholder 6">
            <a:extLst>
              <a:ext uri="{FF2B5EF4-FFF2-40B4-BE49-F238E27FC236}">
                <a16:creationId xmlns:a16="http://schemas.microsoft.com/office/drawing/2014/main" id="{DA5ED4C5-0CC8-4B1F-880A-7AC5A42AD734}"/>
              </a:ext>
            </a:extLst>
          </p:cNvPr>
          <p:cNvSpPr>
            <a:spLocks noGrp="1"/>
          </p:cNvSpPr>
          <p:nvPr>
            <p:ph type="ftr" sz="quarter" idx="11"/>
          </p:nvPr>
        </p:nvSpPr>
        <p:spPr>
          <a:xfrm>
            <a:off x="679732" y="6126998"/>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2142028552"/>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7F0A8C0-8A3C-4340-9610-606E0A7C4F1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06943" y="1627835"/>
            <a:ext cx="6418639" cy="3836428"/>
          </a:xfrm>
          <a:prstGeom prst="rect">
            <a:avLst/>
          </a:prstGeom>
          <a:ln>
            <a:solidFill>
              <a:schemeClr val="bg1"/>
            </a:solidFill>
          </a:ln>
          <a:effectLst>
            <a:glow>
              <a:schemeClr val="accent6">
                <a:satMod val="175000"/>
                <a:alpha val="40000"/>
              </a:schemeClr>
            </a:glow>
          </a:effectLst>
        </p:spPr>
      </p:pic>
      <p:sp>
        <p:nvSpPr>
          <p:cNvPr id="6" name="Content Placeholder 2">
            <a:extLst>
              <a:ext uri="{FF2B5EF4-FFF2-40B4-BE49-F238E27FC236}">
                <a16:creationId xmlns:a16="http://schemas.microsoft.com/office/drawing/2014/main" id="{5B05DB65-019F-438F-B74E-F75AF7992876}"/>
              </a:ext>
            </a:extLst>
          </p:cNvPr>
          <p:cNvSpPr txBox="1">
            <a:spLocks/>
          </p:cNvSpPr>
          <p:nvPr/>
        </p:nvSpPr>
        <p:spPr>
          <a:xfrm>
            <a:off x="441470" y="514349"/>
            <a:ext cx="4740130" cy="5679089"/>
          </a:xfrm>
          <a:prstGeom prst="rect">
            <a:avLst/>
          </a:prstGeom>
          <a:solidFill>
            <a:schemeClr val="tx1">
              <a:alpha val="87843"/>
            </a:schemeClr>
          </a:solidFill>
          <a:ln w="38100">
            <a:solidFill>
              <a:schemeClr val="bg1"/>
            </a:solidFill>
          </a:ln>
          <a:effectLst/>
        </p:spPr>
        <p:txBody>
          <a:bodyPr vert="horz" lIns="91440" tIns="45720" rIns="91440" bIns="45720" rtlCol="0">
            <a:normAutofit fontScale="92500"/>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 if managerial roles are too tightly stacked on top of each other, conflict will arise. The managers will feel insecure in dealing with subordinates who are too close to them in capability, and the subordinates will feel frustrated and irritated at having a manager who “breathes down our necks”.” (Jaques and Clement, 1991)</a:t>
            </a:r>
          </a:p>
        </p:txBody>
      </p:sp>
      <p:sp>
        <p:nvSpPr>
          <p:cNvPr id="7" name="Title 1">
            <a:extLst>
              <a:ext uri="{FF2B5EF4-FFF2-40B4-BE49-F238E27FC236}">
                <a16:creationId xmlns:a16="http://schemas.microsoft.com/office/drawing/2014/main" id="{6E90430B-C841-4D96-9180-1FDCA5CC0DAC}"/>
              </a:ext>
            </a:extLst>
          </p:cNvPr>
          <p:cNvSpPr txBox="1">
            <a:spLocks/>
          </p:cNvSpPr>
          <p:nvPr/>
        </p:nvSpPr>
        <p:spPr>
          <a:xfrm>
            <a:off x="6812711" y="661524"/>
            <a:ext cx="3807102" cy="732213"/>
          </a:xfrm>
          <a:prstGeom prst="rect">
            <a:avLst/>
          </a:prstGeom>
          <a:solidFill>
            <a:schemeClr val="tx1"/>
          </a:solidFill>
          <a:ln w="19050">
            <a:noFill/>
          </a:ln>
          <a:effectLst>
            <a:glow>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mj-ea"/>
                <a:cs typeface="+mj-cs"/>
              </a:rPr>
              <a:t>Operating</a:t>
            </a:r>
            <a:r>
              <a:rPr kumimoji="0" lang="en-GB" sz="4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j-ea"/>
                <a:cs typeface="+mj-cs"/>
              </a:rPr>
              <a:t> </a:t>
            </a:r>
            <a:r>
              <a:rPr kumimoji="0" lang="en-GB" sz="40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mj-ea"/>
                <a:cs typeface="+mj-cs"/>
              </a:rPr>
              <a:t>Space</a:t>
            </a:r>
          </a:p>
        </p:txBody>
      </p:sp>
      <p:sp>
        <p:nvSpPr>
          <p:cNvPr id="8" name="Footer Placeholder 6">
            <a:extLst>
              <a:ext uri="{FF2B5EF4-FFF2-40B4-BE49-F238E27FC236}">
                <a16:creationId xmlns:a16="http://schemas.microsoft.com/office/drawing/2014/main" id="{114F5484-D57E-46AE-8BB3-193F5AFB30A3}"/>
              </a:ext>
            </a:extLst>
          </p:cNvPr>
          <p:cNvSpPr>
            <a:spLocks noGrp="1"/>
          </p:cNvSpPr>
          <p:nvPr>
            <p:ph type="ftr" sz="quarter" idx="11"/>
          </p:nvPr>
        </p:nvSpPr>
        <p:spPr>
          <a:xfrm>
            <a:off x="7173458" y="5630320"/>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3682095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B05DB65-019F-438F-B74E-F75AF7992876}"/>
              </a:ext>
            </a:extLst>
          </p:cNvPr>
          <p:cNvSpPr txBox="1">
            <a:spLocks/>
          </p:cNvSpPr>
          <p:nvPr/>
        </p:nvSpPr>
        <p:spPr>
          <a:xfrm>
            <a:off x="804922" y="662333"/>
            <a:ext cx="5847243" cy="5409713"/>
          </a:xfrm>
          <a:prstGeom prst="rect">
            <a:avLst/>
          </a:prstGeom>
          <a:solidFill>
            <a:schemeClr val="tx1">
              <a:alpha val="87843"/>
            </a:schemeClr>
          </a:solidFill>
          <a:ln w="38100">
            <a:solidFill>
              <a:schemeClr val="bg1"/>
            </a:solidFill>
          </a:ln>
          <a:effectLst/>
        </p:spPr>
        <p:txBody>
          <a:bodyPr vert="horz" lIns="91440" tIns="45720" rIns="91440" bIns="45720" rtlCol="0">
            <a:normAutofit/>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“If subordinates do not feel that they have some real upward influence with their manager, then over time they will simply stop providing such advice or feedback.” (p.166)</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“Managers build trust by setting limits at levels consistent with their subordinates’ cognitive complexity.” (p.xix)</a:t>
            </a: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6E90430B-C841-4D96-9180-1FDCA5CC0DAC}"/>
              </a:ext>
            </a:extLst>
          </p:cNvPr>
          <p:cNvSpPr txBox="1">
            <a:spLocks/>
          </p:cNvSpPr>
          <p:nvPr/>
        </p:nvSpPr>
        <p:spPr>
          <a:xfrm>
            <a:off x="6863265" y="283228"/>
            <a:ext cx="4523813" cy="732213"/>
          </a:xfrm>
          <a:prstGeom prst="rect">
            <a:avLst/>
          </a:prstGeom>
          <a:solidFill>
            <a:schemeClr val="tx1"/>
          </a:solidFill>
          <a:ln w="19050">
            <a:noFill/>
          </a:ln>
          <a:effectLst>
            <a:glow>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mj-ea"/>
                <a:cs typeface="+mj-cs"/>
              </a:rPr>
              <a:t>Influencing Upwards</a:t>
            </a:r>
          </a:p>
        </p:txBody>
      </p:sp>
      <p:sp>
        <p:nvSpPr>
          <p:cNvPr id="8" name="Footer Placeholder 6">
            <a:extLst>
              <a:ext uri="{FF2B5EF4-FFF2-40B4-BE49-F238E27FC236}">
                <a16:creationId xmlns:a16="http://schemas.microsoft.com/office/drawing/2014/main" id="{114F5484-D57E-46AE-8BB3-193F5AFB30A3}"/>
              </a:ext>
            </a:extLst>
          </p:cNvPr>
          <p:cNvSpPr>
            <a:spLocks noGrp="1"/>
          </p:cNvSpPr>
          <p:nvPr>
            <p:ph type="ftr" sz="quarter" idx="11"/>
          </p:nvPr>
        </p:nvSpPr>
        <p:spPr>
          <a:xfrm>
            <a:off x="7767816" y="6072046"/>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9" name="Picture 8" descr="Diagram&#10;&#10;Description automatically generated with medium confidence">
            <a:extLst>
              <a:ext uri="{FF2B5EF4-FFF2-40B4-BE49-F238E27FC236}">
                <a16:creationId xmlns:a16="http://schemas.microsoft.com/office/drawing/2014/main" id="{4763A174-14FB-4570-92D9-B9B4793FA9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9735" y="1015441"/>
            <a:ext cx="3410871" cy="4985935"/>
          </a:xfrm>
          <a:prstGeom prst="rect">
            <a:avLst/>
          </a:prstGeom>
        </p:spPr>
      </p:pic>
    </p:spTree>
    <p:extLst>
      <p:ext uri="{BB962C8B-B14F-4D97-AF65-F5344CB8AC3E}">
        <p14:creationId xmlns:p14="http://schemas.microsoft.com/office/powerpoint/2010/main" val="38440642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03379C1-ADBE-E227-2268-AD5A0162FD88}"/>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9FFCC83-244F-256C-6BB4-255B0F506C2D}"/>
              </a:ext>
            </a:extLst>
          </p:cNvPr>
          <p:cNvSpPr txBox="1">
            <a:spLocks/>
          </p:cNvSpPr>
          <p:nvPr/>
        </p:nvSpPr>
        <p:spPr>
          <a:xfrm>
            <a:off x="675930" y="1525953"/>
            <a:ext cx="5847243" cy="3806093"/>
          </a:xfrm>
          <a:prstGeom prst="rect">
            <a:avLst/>
          </a:prstGeom>
          <a:solidFill>
            <a:schemeClr val="tx1">
              <a:alpha val="87843"/>
            </a:schemeClr>
          </a:solidFill>
          <a:ln w="38100">
            <a:solidFill>
              <a:schemeClr val="bg1"/>
            </a:solidFill>
          </a:ln>
          <a:effectLst/>
        </p:spPr>
        <p:txBody>
          <a:bodyPr vert="horz" lIns="91440" tIns="45720" rIns="91440" bIns="45720" rtlCol="0">
            <a:normAutofit/>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art of facilitating individual development, therefore, involves taking note of the rate of growth of a particular person’s potential, and providing work opportunities consistent with that growth.” (p.xviii)</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54663E62-DCEE-F6C7-F6C0-EA903DA2DCD0}"/>
              </a:ext>
            </a:extLst>
          </p:cNvPr>
          <p:cNvSpPr txBox="1">
            <a:spLocks/>
          </p:cNvSpPr>
          <p:nvPr/>
        </p:nvSpPr>
        <p:spPr>
          <a:xfrm>
            <a:off x="6863265" y="283228"/>
            <a:ext cx="4523813" cy="732213"/>
          </a:xfrm>
          <a:prstGeom prst="rect">
            <a:avLst/>
          </a:prstGeom>
          <a:solidFill>
            <a:schemeClr val="tx1"/>
          </a:solidFill>
          <a:ln w="19050">
            <a:noFill/>
          </a:ln>
          <a:effectLst>
            <a:glow>
              <a:schemeClr val="accent1">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mj-ea"/>
                <a:cs typeface="+mj-cs"/>
              </a:rPr>
              <a:t>Influencing Upwards</a:t>
            </a:r>
          </a:p>
        </p:txBody>
      </p:sp>
      <p:sp>
        <p:nvSpPr>
          <p:cNvPr id="8" name="Footer Placeholder 6">
            <a:extLst>
              <a:ext uri="{FF2B5EF4-FFF2-40B4-BE49-F238E27FC236}">
                <a16:creationId xmlns:a16="http://schemas.microsoft.com/office/drawing/2014/main" id="{685FAEFF-9655-C41D-9766-C3BBF861AA0A}"/>
              </a:ext>
            </a:extLst>
          </p:cNvPr>
          <p:cNvSpPr>
            <a:spLocks noGrp="1"/>
          </p:cNvSpPr>
          <p:nvPr>
            <p:ph type="ftr" sz="quarter" idx="11"/>
          </p:nvPr>
        </p:nvSpPr>
        <p:spPr>
          <a:xfrm>
            <a:off x="7767816" y="6072046"/>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9" name="Picture 8" descr="Diagram&#10;&#10;Description automatically generated with medium confidence">
            <a:extLst>
              <a:ext uri="{FF2B5EF4-FFF2-40B4-BE49-F238E27FC236}">
                <a16:creationId xmlns:a16="http://schemas.microsoft.com/office/drawing/2014/main" id="{27F033DB-4E30-714C-0AEE-9BF147722B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9735" y="1015441"/>
            <a:ext cx="3410871" cy="4985935"/>
          </a:xfrm>
          <a:prstGeom prst="rect">
            <a:avLst/>
          </a:prstGeom>
        </p:spPr>
      </p:pic>
    </p:spTree>
    <p:extLst>
      <p:ext uri="{BB962C8B-B14F-4D97-AF65-F5344CB8AC3E}">
        <p14:creationId xmlns:p14="http://schemas.microsoft.com/office/powerpoint/2010/main" val="162253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583398-26B0-04F1-3008-BC94203A7EA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42A0A07-0527-54A2-980A-C805A668BE85}"/>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0"/>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A7B09C74-A64C-1AD4-F2DB-93147EA87466}"/>
              </a:ext>
            </a:extLst>
          </p:cNvPr>
          <p:cNvSpPr txBox="1"/>
          <p:nvPr/>
        </p:nvSpPr>
        <p:spPr>
          <a:xfrm>
            <a:off x="561476" y="2367170"/>
            <a:ext cx="11069056" cy="1938992"/>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EFFECTIVE TASK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&amp; STAFF SUPPORT</a:t>
            </a:r>
            <a:endParaRPr kumimoji="0" lang="en-GB" sz="60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2756972512"/>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89306-558D-E8D1-EF15-44C12C31B67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9E69130-628B-A20E-7E00-65217C6AF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D7FD859D-2EE0-7032-99F7-5E8240891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28DF3BE4-A5BE-99A9-EE32-1D8B982AD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5B7C59E-480C-A271-9156-74819622244D}"/>
              </a:ext>
            </a:extLst>
          </p:cNvPr>
          <p:cNvSpPr>
            <a:spLocks noGrp="1"/>
          </p:cNvSpPr>
          <p:nvPr>
            <p:ph idx="1"/>
          </p:nvPr>
        </p:nvSpPr>
        <p:spPr>
          <a:xfrm>
            <a:off x="4385583" y="1298488"/>
            <a:ext cx="7408653" cy="4742804"/>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AU" sz="3400" dirty="0">
                <a:latin typeface="Calibri" panose="020F0502020204030204" pitchFamily="34" charset="0"/>
                <a:ea typeface="Calibri" panose="020F0502020204030204" pitchFamily="34" charset="0"/>
                <a:cs typeface="Calibri" panose="020F0502020204030204" pitchFamily="34" charset="0"/>
              </a:rPr>
              <a:t>Isabel Menzies Lyth was a leading organizational and leadership consultant based at the Tavistock Institute of Human Relations (TIHR) in London. TIHR developed the concept of an organization as an open system and worked in hugely diverse industries across the world. As I experienced her work, I will refer to some of the key things I learned. </a:t>
            </a:r>
          </a:p>
        </p:txBody>
      </p:sp>
      <p:sp>
        <p:nvSpPr>
          <p:cNvPr id="9" name="Footer Placeholder 6">
            <a:extLst>
              <a:ext uri="{FF2B5EF4-FFF2-40B4-BE49-F238E27FC236}">
                <a16:creationId xmlns:a16="http://schemas.microsoft.com/office/drawing/2014/main" id="{0FBCA0E6-EC58-448B-9907-570E266F42D4}"/>
              </a:ext>
            </a:extLst>
          </p:cNvPr>
          <p:cNvSpPr>
            <a:spLocks noGrp="1"/>
          </p:cNvSpPr>
          <p:nvPr>
            <p:ph type="ftr" sz="quarter" idx="11"/>
          </p:nvPr>
        </p:nvSpPr>
        <p:spPr>
          <a:xfrm>
            <a:off x="1223202" y="573297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
        <p:nvSpPr>
          <p:cNvPr id="8" name="Title 3">
            <a:extLst>
              <a:ext uri="{FF2B5EF4-FFF2-40B4-BE49-F238E27FC236}">
                <a16:creationId xmlns:a16="http://schemas.microsoft.com/office/drawing/2014/main" id="{F46F296E-017E-D74D-F525-E685B616602F}"/>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pic>
        <p:nvPicPr>
          <p:cNvPr id="2" name="Picture 1" descr="A person in a suit&#10;&#10;Description automatically generated">
            <a:extLst>
              <a:ext uri="{FF2B5EF4-FFF2-40B4-BE49-F238E27FC236}">
                <a16:creationId xmlns:a16="http://schemas.microsoft.com/office/drawing/2014/main" id="{982C6888-FED2-6CBC-990F-6EC2A1C3F0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202" y="1628797"/>
            <a:ext cx="2777836" cy="3963499"/>
          </a:xfrm>
          <a:prstGeom prst="rect">
            <a:avLst/>
          </a:prstGeom>
          <a:solidFill>
            <a:schemeClr val="bg1"/>
          </a:solidFill>
          <a:ln w="38100">
            <a:solidFill>
              <a:schemeClr val="tx1"/>
            </a:solidFill>
          </a:ln>
        </p:spPr>
      </p:pic>
    </p:spTree>
    <p:extLst>
      <p:ext uri="{BB962C8B-B14F-4D97-AF65-F5344CB8AC3E}">
        <p14:creationId xmlns:p14="http://schemas.microsoft.com/office/powerpoint/2010/main" val="2784992443"/>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DDFC5-AEC6-6119-65A1-19D6CCCD377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851F005-3E16-C4F1-2EB2-D1D7BB7F4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6150FB25-E621-9AFE-F4B0-BF6D035A3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407847AE-141A-1857-A195-B82A566CA9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0E43CA7-EC99-931F-3FA3-3E0064BFF32B}"/>
              </a:ext>
            </a:extLst>
          </p:cNvPr>
          <p:cNvSpPr>
            <a:spLocks noGrp="1"/>
          </p:cNvSpPr>
          <p:nvPr>
            <p:ph idx="1"/>
          </p:nvPr>
        </p:nvSpPr>
        <p:spPr>
          <a:xfrm>
            <a:off x="4386077" y="1372608"/>
            <a:ext cx="7408653" cy="4243265"/>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AU" sz="3600" dirty="0">
                <a:solidFill>
                  <a:prstClr val="white"/>
                </a:solidFill>
                <a:latin typeface="Calibri" panose="020F0502020204030204"/>
              </a:rPr>
              <a:t>“</a:t>
            </a: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The responsibility of management for effective task-performance is a contribution to staff support, both through positive job satisfaction and through protecting staff from the anxiety, guilt and depression that arise from inadequate task-performance.”</a:t>
            </a:r>
          </a:p>
          <a:p>
            <a:pPr algn="l">
              <a:lnSpc>
                <a:spcPct val="90000"/>
              </a:lnSpc>
              <a:spcAft>
                <a:spcPts val="600"/>
              </a:spcAft>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(1979, p.222)</a:t>
            </a:r>
          </a:p>
          <a:p>
            <a:pPr algn="l">
              <a:lnSpc>
                <a:spcPct val="90000"/>
              </a:lnSpc>
              <a:spcAft>
                <a:spcPts val="600"/>
              </a:spcAft>
            </a:pPr>
            <a:endParaRPr lang="en-AU" sz="3600" dirty="0">
              <a:latin typeface="Calibri" panose="020F0502020204030204" pitchFamily="34" charset="0"/>
              <a:ea typeface="Calibri" panose="020F0502020204030204" pitchFamily="34" charset="0"/>
              <a:cs typeface="Calibri" panose="020F0502020204030204" pitchFamily="34" charset="0"/>
            </a:endParaRPr>
          </a:p>
        </p:txBody>
      </p:sp>
      <p:sp>
        <p:nvSpPr>
          <p:cNvPr id="9" name="Footer Placeholder 6">
            <a:extLst>
              <a:ext uri="{FF2B5EF4-FFF2-40B4-BE49-F238E27FC236}">
                <a16:creationId xmlns:a16="http://schemas.microsoft.com/office/drawing/2014/main" id="{DEB5F59A-74EF-09D9-D961-800A9E0B4C8C}"/>
              </a:ext>
            </a:extLst>
          </p:cNvPr>
          <p:cNvSpPr>
            <a:spLocks noGrp="1"/>
          </p:cNvSpPr>
          <p:nvPr>
            <p:ph type="ftr" sz="quarter" idx="11"/>
          </p:nvPr>
        </p:nvSpPr>
        <p:spPr>
          <a:xfrm>
            <a:off x="397270" y="5052755"/>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
        <p:nvSpPr>
          <p:cNvPr id="8" name="Title 3">
            <a:extLst>
              <a:ext uri="{FF2B5EF4-FFF2-40B4-BE49-F238E27FC236}">
                <a16:creationId xmlns:a16="http://schemas.microsoft.com/office/drawing/2014/main" id="{11694C55-CCD7-562B-CDC5-4A933B96B572}"/>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pic>
        <p:nvPicPr>
          <p:cNvPr id="4" name="Picture 3" descr="A person looking at the camera&#10;&#10;Description generated with very high confidence">
            <a:extLst>
              <a:ext uri="{FF2B5EF4-FFF2-40B4-BE49-F238E27FC236}">
                <a16:creationId xmlns:a16="http://schemas.microsoft.com/office/drawing/2014/main" id="{3B4BEEF3-1674-996B-AE24-01D0CAC049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40" y="1786361"/>
            <a:ext cx="3425957" cy="2832124"/>
          </a:xfrm>
          <a:prstGeom prst="rect">
            <a:avLst/>
          </a:prstGeom>
          <a:ln w="38100">
            <a:solidFill>
              <a:schemeClr val="tx1"/>
            </a:solidFill>
          </a:ln>
        </p:spPr>
      </p:pic>
    </p:spTree>
    <p:extLst>
      <p:ext uri="{BB962C8B-B14F-4D97-AF65-F5344CB8AC3E}">
        <p14:creationId xmlns:p14="http://schemas.microsoft.com/office/powerpoint/2010/main" val="3363797174"/>
      </p:ext>
    </p:extLst>
  </p:cSld>
  <p:clrMapOvr>
    <a:overrideClrMapping bg1="dk1" tx1="lt1" bg2="dk2" tx2="lt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2AE8C1-665C-9260-C874-2DCD26534F8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164069B-BFDC-2119-6E3C-50CD6B2DD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F771B4C1-9DB4-5672-C337-33540ECA32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06A8CBE1-F27F-C554-3BD8-F52743D0A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ED2FAA61-A38B-5B7E-AD06-21442A8A1A8A}"/>
              </a:ext>
            </a:extLst>
          </p:cNvPr>
          <p:cNvSpPr>
            <a:spLocks noGrp="1"/>
          </p:cNvSpPr>
          <p:nvPr>
            <p:ph idx="1"/>
          </p:nvPr>
        </p:nvSpPr>
        <p:spPr>
          <a:xfrm>
            <a:off x="4153614" y="1246538"/>
            <a:ext cx="7408653" cy="4364923"/>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AU" sz="3600" dirty="0">
                <a:latin typeface="Calibri" panose="020F0502020204030204" pitchFamily="34" charset="0"/>
                <a:ea typeface="Calibri" panose="020F0502020204030204" pitchFamily="34" charset="0"/>
                <a:cs typeface="Calibri" panose="020F0502020204030204" pitchFamily="34" charset="0"/>
              </a:rPr>
              <a:t>Menzies Lyth makes the vital point that being enabled to carry out a task effectively is a crucial task of management and staff support.</a:t>
            </a:r>
          </a:p>
          <a:p>
            <a:pPr algn="l">
              <a:lnSpc>
                <a:spcPct val="90000"/>
              </a:lnSpc>
              <a:spcAft>
                <a:spcPts val="600"/>
              </a:spcAft>
            </a:pPr>
            <a:endParaRPr lang="en-US" sz="1000" dirty="0">
              <a:latin typeface="Calibri" panose="020F0502020204030204" pitchFamily="34" charset="0"/>
              <a:ea typeface="Calibri" panose="020F0502020204030204" pitchFamily="34" charset="0"/>
              <a:cs typeface="Calibri" panose="020F0502020204030204" pitchFamily="34" charset="0"/>
            </a:endParaRPr>
          </a:p>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People derive satisfaction from carrying out their work effectively, individually and as a team, in collaboration with others.  </a:t>
            </a:r>
            <a:endParaRPr lang="en-AU" sz="3600" dirty="0">
              <a:latin typeface="Calibri" panose="020F0502020204030204" pitchFamily="34" charset="0"/>
              <a:ea typeface="Calibri" panose="020F0502020204030204" pitchFamily="34" charset="0"/>
              <a:cs typeface="Calibri" panose="020F0502020204030204" pitchFamily="34" charset="0"/>
            </a:endParaRPr>
          </a:p>
          <a:p>
            <a:pPr algn="l">
              <a:lnSpc>
                <a:spcPct val="90000"/>
              </a:lnSpc>
              <a:spcAft>
                <a:spcPts val="600"/>
              </a:spcAft>
            </a:pPr>
            <a:r>
              <a:rPr lang="en-AU" sz="3600" dirty="0">
                <a:latin typeface="Calibri" panose="020F0502020204030204" pitchFamily="34" charset="0"/>
                <a:ea typeface="Calibri" panose="020F0502020204030204" pitchFamily="34" charset="0"/>
                <a:cs typeface="Calibri" panose="020F0502020204030204" pitchFamily="34" charset="0"/>
              </a:rPr>
              <a:t> </a:t>
            </a:r>
          </a:p>
        </p:txBody>
      </p:sp>
      <p:sp>
        <p:nvSpPr>
          <p:cNvPr id="9" name="Footer Placeholder 6">
            <a:extLst>
              <a:ext uri="{FF2B5EF4-FFF2-40B4-BE49-F238E27FC236}">
                <a16:creationId xmlns:a16="http://schemas.microsoft.com/office/drawing/2014/main" id="{6234D351-43C3-65DA-B78A-6BA8028DEA10}"/>
              </a:ext>
            </a:extLst>
          </p:cNvPr>
          <p:cNvSpPr>
            <a:spLocks noGrp="1"/>
          </p:cNvSpPr>
          <p:nvPr>
            <p:ph type="ftr" sz="quarter" idx="11"/>
          </p:nvPr>
        </p:nvSpPr>
        <p:spPr>
          <a:xfrm>
            <a:off x="725516" y="605462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
        <p:nvSpPr>
          <p:cNvPr id="4" name="Title 3">
            <a:extLst>
              <a:ext uri="{FF2B5EF4-FFF2-40B4-BE49-F238E27FC236}">
                <a16:creationId xmlns:a16="http://schemas.microsoft.com/office/drawing/2014/main" id="{ACDB721F-EFFB-ACDD-41B6-6C527B09915F}"/>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pic>
        <p:nvPicPr>
          <p:cNvPr id="3" name="Picture 2" descr="A yellow and black book cover&#10;&#10;AI-generated content may be incorrect.">
            <a:extLst>
              <a:ext uri="{FF2B5EF4-FFF2-40B4-BE49-F238E27FC236}">
                <a16:creationId xmlns:a16="http://schemas.microsoft.com/office/drawing/2014/main" id="{FD459A37-981B-4B21-7077-56448F1DE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03" y="1023389"/>
            <a:ext cx="3104283" cy="4897910"/>
          </a:xfrm>
          <a:prstGeom prst="rect">
            <a:avLst/>
          </a:prstGeom>
          <a:solidFill>
            <a:schemeClr val="bg1"/>
          </a:solidFill>
          <a:ln w="38100">
            <a:solidFill>
              <a:schemeClr val="bg1"/>
            </a:solidFill>
          </a:ln>
        </p:spPr>
      </p:pic>
    </p:spTree>
    <p:extLst>
      <p:ext uri="{BB962C8B-B14F-4D97-AF65-F5344CB8AC3E}">
        <p14:creationId xmlns:p14="http://schemas.microsoft.com/office/powerpoint/2010/main" val="1667035389"/>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C46C4-92E0-133F-64D2-AE3B5E34B53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216842-44D6-9DCB-2B3A-F9EE6416A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ADCFBC37-CDBF-A75A-BFF0-0F15A3F82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78890C96-9972-6952-39EC-278657A03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descr="A person looking at the camera&#10;&#10;Description generated with very high confidence">
            <a:extLst>
              <a:ext uri="{FF2B5EF4-FFF2-40B4-BE49-F238E27FC236}">
                <a16:creationId xmlns:a16="http://schemas.microsoft.com/office/drawing/2014/main" id="{05AA5ADB-4675-43C2-8A8E-0C5941D96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40" y="1786361"/>
            <a:ext cx="3425957" cy="2832124"/>
          </a:xfrm>
          <a:prstGeom prst="rect">
            <a:avLst/>
          </a:prstGeom>
          <a:ln w="38100">
            <a:solidFill>
              <a:schemeClr val="tx1"/>
            </a:solidFill>
          </a:ln>
        </p:spPr>
      </p:pic>
      <p:sp>
        <p:nvSpPr>
          <p:cNvPr id="5" name="Content Placeholder 4">
            <a:extLst>
              <a:ext uri="{FF2B5EF4-FFF2-40B4-BE49-F238E27FC236}">
                <a16:creationId xmlns:a16="http://schemas.microsoft.com/office/drawing/2014/main" id="{CBDA0EBB-493B-B0C2-0214-CCEF09366DBC}"/>
              </a:ext>
            </a:extLst>
          </p:cNvPr>
          <p:cNvSpPr>
            <a:spLocks noGrp="1"/>
          </p:cNvSpPr>
          <p:nvPr>
            <p:ph idx="1"/>
          </p:nvPr>
        </p:nvSpPr>
        <p:spPr>
          <a:xfrm>
            <a:off x="4386077" y="1250951"/>
            <a:ext cx="7408653" cy="4266712"/>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AU" sz="3600" dirty="0">
                <a:latin typeface="Calibri" panose="020F0502020204030204" pitchFamily="34" charset="0"/>
                <a:ea typeface="Calibri" panose="020F0502020204030204" pitchFamily="34" charset="0"/>
                <a:cs typeface="Calibri" panose="020F0502020204030204" pitchFamily="34" charset="0"/>
              </a:rPr>
              <a:t>Menzies Lyth refers to,</a:t>
            </a:r>
          </a:p>
          <a:p>
            <a:pPr algn="l">
              <a:lnSpc>
                <a:spcPct val="90000"/>
              </a:lnSpc>
              <a:spcAft>
                <a:spcPts val="600"/>
              </a:spcAft>
            </a:pPr>
            <a:br>
              <a:rPr lang="en-AU" sz="1000" dirty="0">
                <a:latin typeface="Calibri" panose="020F0502020204030204" pitchFamily="34" charset="0"/>
                <a:ea typeface="Calibri" panose="020F0502020204030204" pitchFamily="34" charset="0"/>
                <a:cs typeface="Calibri" panose="020F0502020204030204" pitchFamily="34" charset="0"/>
              </a:rPr>
            </a:br>
            <a:r>
              <a:rPr lang="en-AU" sz="3600" dirty="0">
                <a:latin typeface="Calibri" panose="020F0502020204030204" pitchFamily="34" charset="0"/>
                <a:ea typeface="Calibri" panose="020F0502020204030204" pitchFamily="34" charset="0"/>
                <a:cs typeface="Calibri" panose="020F0502020204030204" pitchFamily="34" charset="0"/>
              </a:rPr>
              <a:t>“… </a:t>
            </a:r>
            <a:r>
              <a:rPr lang="en-US" sz="3600" dirty="0">
                <a:latin typeface="Calibri" panose="020F0502020204030204" pitchFamily="34" charset="0"/>
                <a:ea typeface="Calibri" panose="020F0502020204030204" pitchFamily="34" charset="0"/>
                <a:cs typeface="Calibri" panose="020F0502020204030204" pitchFamily="34" charset="0"/>
              </a:rPr>
              <a:t>the satisfactions arising from being able to deploy oneself positively and fully in relation to task, co-operating effectively with others and experiencing both personal and institutional success in task-performance.</a:t>
            </a:r>
            <a:endParaRPr lang="en-AU" sz="3600" dirty="0">
              <a:latin typeface="Calibri" panose="020F0502020204030204" pitchFamily="34" charset="0"/>
              <a:ea typeface="Calibri" panose="020F0502020204030204" pitchFamily="34" charset="0"/>
              <a:cs typeface="Calibri" panose="020F0502020204030204" pitchFamily="34" charset="0"/>
            </a:endParaRPr>
          </a:p>
        </p:txBody>
      </p:sp>
      <p:sp>
        <p:nvSpPr>
          <p:cNvPr id="9" name="Footer Placeholder 6">
            <a:extLst>
              <a:ext uri="{FF2B5EF4-FFF2-40B4-BE49-F238E27FC236}">
                <a16:creationId xmlns:a16="http://schemas.microsoft.com/office/drawing/2014/main" id="{22B99B01-0D25-5305-6EBD-2D0CA71FACA9}"/>
              </a:ext>
            </a:extLst>
          </p:cNvPr>
          <p:cNvSpPr>
            <a:spLocks noGrp="1"/>
          </p:cNvSpPr>
          <p:nvPr>
            <p:ph type="ftr" sz="quarter" idx="11"/>
          </p:nvPr>
        </p:nvSpPr>
        <p:spPr>
          <a:xfrm>
            <a:off x="397270" y="5052755"/>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
        <p:nvSpPr>
          <p:cNvPr id="4" name="Title 3">
            <a:extLst>
              <a:ext uri="{FF2B5EF4-FFF2-40B4-BE49-F238E27FC236}">
                <a16:creationId xmlns:a16="http://schemas.microsoft.com/office/drawing/2014/main" id="{82B7AC10-F720-0E6F-27A7-BAF0DAB3882F}"/>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spTree>
    <p:extLst>
      <p:ext uri="{BB962C8B-B14F-4D97-AF65-F5344CB8AC3E}">
        <p14:creationId xmlns:p14="http://schemas.microsoft.com/office/powerpoint/2010/main" val="854622930"/>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12EC4-FB3E-B769-5401-EEB1AACF7F2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BA4053B-0097-F851-15DC-3F7133015D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B2BBC919-EB6B-CB31-10E4-99673527E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82CFD075-FC71-7E66-16B6-EA30184A3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0FF6B145-DBFC-4684-D77F-F1BD38602EDB}"/>
              </a:ext>
            </a:extLst>
          </p:cNvPr>
          <p:cNvSpPr>
            <a:spLocks noGrp="1"/>
          </p:cNvSpPr>
          <p:nvPr>
            <p:ph idx="1"/>
          </p:nvPr>
        </p:nvSpPr>
        <p:spPr>
          <a:xfrm>
            <a:off x="4386077" y="1250951"/>
            <a:ext cx="7408653" cy="4579326"/>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 People require such satisfactions and their realization is an essential aspect of staff support.” (p.228)</a:t>
            </a:r>
          </a:p>
          <a:p>
            <a:pPr algn="l">
              <a:lnSpc>
                <a:spcPct val="90000"/>
              </a:lnSpc>
              <a:spcAft>
                <a:spcPts val="60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She refers to, </a:t>
            </a:r>
          </a:p>
          <a:p>
            <a:pPr algn="l">
              <a:lnSpc>
                <a:spcPct val="90000"/>
              </a:lnSpc>
              <a:spcAft>
                <a:spcPts val="600"/>
              </a:spcAft>
            </a:pPr>
            <a:r>
              <a:rPr lang="en-US" sz="800" dirty="0">
                <a:latin typeface="Calibri" panose="020F0502020204030204" pitchFamily="34" charset="0"/>
                <a:ea typeface="Calibri" panose="020F0502020204030204" pitchFamily="34" charset="0"/>
                <a:cs typeface="Calibri" panose="020F0502020204030204" pitchFamily="34" charset="0"/>
              </a:rPr>
              <a:t> </a:t>
            </a:r>
          </a:p>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 the firm, authoritative management which is a necessary feature of both staff support and client therapy.” (p.230)</a:t>
            </a:r>
          </a:p>
          <a:p>
            <a:pPr algn="l">
              <a:lnSpc>
                <a:spcPct val="90000"/>
              </a:lnSpc>
              <a:spcAft>
                <a:spcPts val="600"/>
              </a:spcAft>
            </a:pPr>
            <a:endParaRPr lang="en-AU"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9690216E-9335-9F81-010C-86F96A31D30E}"/>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pic>
        <p:nvPicPr>
          <p:cNvPr id="3" name="Picture 2" descr="A yellow and black book cover&#10;&#10;AI-generated content may be incorrect.">
            <a:extLst>
              <a:ext uri="{FF2B5EF4-FFF2-40B4-BE49-F238E27FC236}">
                <a16:creationId xmlns:a16="http://schemas.microsoft.com/office/drawing/2014/main" id="{A6D19446-5C29-478A-93BE-7F3204408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03" y="1023389"/>
            <a:ext cx="3104283" cy="4897910"/>
          </a:xfrm>
          <a:prstGeom prst="rect">
            <a:avLst/>
          </a:prstGeom>
          <a:solidFill>
            <a:schemeClr val="bg1"/>
          </a:solidFill>
          <a:ln w="38100">
            <a:solidFill>
              <a:schemeClr val="bg1"/>
            </a:solidFill>
          </a:ln>
        </p:spPr>
      </p:pic>
      <p:sp>
        <p:nvSpPr>
          <p:cNvPr id="7" name="Footer Placeholder 6">
            <a:extLst>
              <a:ext uri="{FF2B5EF4-FFF2-40B4-BE49-F238E27FC236}">
                <a16:creationId xmlns:a16="http://schemas.microsoft.com/office/drawing/2014/main" id="{26F5529E-29D2-7F5E-96F9-D937D2F2FB79}"/>
              </a:ext>
            </a:extLst>
          </p:cNvPr>
          <p:cNvSpPr>
            <a:spLocks noGrp="1"/>
          </p:cNvSpPr>
          <p:nvPr>
            <p:ph type="ftr" sz="quarter" idx="11"/>
          </p:nvPr>
        </p:nvSpPr>
        <p:spPr>
          <a:xfrm>
            <a:off x="725516" y="605462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4146914368"/>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99B57-3E91-6C6F-8190-28CE4F24B48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5E4AAD6-525D-8F5A-8642-695B57546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A0BC24C2-BDDB-626E-4907-ED4E0DD79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93A041E3-3AF3-BE6E-38AF-2FEDEA95A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descr="A person looking at the camera&#10;&#10;Description generated with very high confidence">
            <a:extLst>
              <a:ext uri="{FF2B5EF4-FFF2-40B4-BE49-F238E27FC236}">
                <a16:creationId xmlns:a16="http://schemas.microsoft.com/office/drawing/2014/main" id="{E58A3F49-F422-D454-E35C-003034C17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40" y="1786361"/>
            <a:ext cx="3425957" cy="2832124"/>
          </a:xfrm>
          <a:prstGeom prst="rect">
            <a:avLst/>
          </a:prstGeom>
          <a:ln w="38100">
            <a:solidFill>
              <a:schemeClr val="tx1"/>
            </a:solidFill>
          </a:ln>
        </p:spPr>
      </p:pic>
      <p:sp>
        <p:nvSpPr>
          <p:cNvPr id="5" name="Content Placeholder 4">
            <a:extLst>
              <a:ext uri="{FF2B5EF4-FFF2-40B4-BE49-F238E27FC236}">
                <a16:creationId xmlns:a16="http://schemas.microsoft.com/office/drawing/2014/main" id="{DCEC4A10-892F-EEA1-498C-FA8BF7C1AF25}"/>
              </a:ext>
            </a:extLst>
          </p:cNvPr>
          <p:cNvSpPr>
            <a:spLocks noGrp="1"/>
          </p:cNvSpPr>
          <p:nvPr>
            <p:ph idx="1"/>
          </p:nvPr>
        </p:nvSpPr>
        <p:spPr>
          <a:xfrm>
            <a:off x="4386077" y="1250951"/>
            <a:ext cx="7408653" cy="4454280"/>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Menzies Lyth concludes, </a:t>
            </a:r>
          </a:p>
          <a:p>
            <a:pPr algn="l">
              <a:lnSpc>
                <a:spcPct val="90000"/>
              </a:lnSpc>
              <a:spcAft>
                <a:spcPts val="60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“This paper has stressed the importance of effective institutional management as a major factor in staff support. We have concentrated mainly on one particular aspect of management, that is its responsibility for effective task-performance. </a:t>
            </a:r>
            <a:endParaRPr lang="en-AU" sz="3600" dirty="0">
              <a:latin typeface="Calibri" panose="020F0502020204030204" pitchFamily="34" charset="0"/>
              <a:ea typeface="Calibri" panose="020F0502020204030204" pitchFamily="34" charset="0"/>
              <a:cs typeface="Calibri" panose="020F0502020204030204" pitchFamily="34" charset="0"/>
            </a:endParaRPr>
          </a:p>
        </p:txBody>
      </p:sp>
      <p:sp>
        <p:nvSpPr>
          <p:cNvPr id="9" name="Footer Placeholder 6">
            <a:extLst>
              <a:ext uri="{FF2B5EF4-FFF2-40B4-BE49-F238E27FC236}">
                <a16:creationId xmlns:a16="http://schemas.microsoft.com/office/drawing/2014/main" id="{E1B2742C-8EC0-90E0-0985-C76555F665DC}"/>
              </a:ext>
            </a:extLst>
          </p:cNvPr>
          <p:cNvSpPr>
            <a:spLocks noGrp="1"/>
          </p:cNvSpPr>
          <p:nvPr>
            <p:ph type="ftr" sz="quarter" idx="11"/>
          </p:nvPr>
        </p:nvSpPr>
        <p:spPr>
          <a:xfrm>
            <a:off x="397270" y="5052755"/>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
        <p:nvSpPr>
          <p:cNvPr id="4" name="Title 3">
            <a:extLst>
              <a:ext uri="{FF2B5EF4-FFF2-40B4-BE49-F238E27FC236}">
                <a16:creationId xmlns:a16="http://schemas.microsoft.com/office/drawing/2014/main" id="{59E1D37B-BE0F-9AE3-0AC1-1C2524BA1A1F}"/>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spTree>
    <p:extLst>
      <p:ext uri="{BB962C8B-B14F-4D97-AF65-F5344CB8AC3E}">
        <p14:creationId xmlns:p14="http://schemas.microsoft.com/office/powerpoint/2010/main" val="2328727375"/>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172E4-0379-5DFC-C157-C0D92338D9E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21BB688-6AE1-8A88-9404-3137813522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D32CA0A9-E48E-3B3B-98BE-FE21515A5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33325B28-81F3-1E1F-F7B9-03E5ADD99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1902C259-3210-E318-0892-6BE95A74CDC1}"/>
              </a:ext>
            </a:extLst>
          </p:cNvPr>
          <p:cNvSpPr>
            <a:spLocks noGrp="1"/>
          </p:cNvSpPr>
          <p:nvPr>
            <p:ph idx="1"/>
          </p:nvPr>
        </p:nvSpPr>
        <p:spPr>
          <a:xfrm>
            <a:off x="4281165" y="1245204"/>
            <a:ext cx="7408653" cy="4454280"/>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 Incidental mention only has been made of other aspects of good management that support staff, for example, clarification of roles, task and responsibility and the relationships involved in them, and the support arising from being given fully challenging tasks with the authority to carry them out.” (p.234)</a:t>
            </a:r>
            <a:endParaRPr lang="en-AU"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8D9350E1-6F37-A4EE-65B8-D5208DB87B33}"/>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pic>
        <p:nvPicPr>
          <p:cNvPr id="2" name="Picture 1" descr="A yellow and black book cover&#10;&#10;AI-generated content may be incorrect.">
            <a:extLst>
              <a:ext uri="{FF2B5EF4-FFF2-40B4-BE49-F238E27FC236}">
                <a16:creationId xmlns:a16="http://schemas.microsoft.com/office/drawing/2014/main" id="{06D7E34F-22C8-42EE-D967-12C4F26A21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03" y="1023389"/>
            <a:ext cx="3104283" cy="4897910"/>
          </a:xfrm>
          <a:prstGeom prst="rect">
            <a:avLst/>
          </a:prstGeom>
          <a:solidFill>
            <a:schemeClr val="bg1"/>
          </a:solidFill>
          <a:ln w="38100">
            <a:solidFill>
              <a:schemeClr val="bg1"/>
            </a:solidFill>
          </a:ln>
        </p:spPr>
      </p:pic>
      <p:sp>
        <p:nvSpPr>
          <p:cNvPr id="3" name="Footer Placeholder 6">
            <a:extLst>
              <a:ext uri="{FF2B5EF4-FFF2-40B4-BE49-F238E27FC236}">
                <a16:creationId xmlns:a16="http://schemas.microsoft.com/office/drawing/2014/main" id="{103F6ABE-43D7-8404-7486-F2F775BF19D0}"/>
              </a:ext>
            </a:extLst>
          </p:cNvPr>
          <p:cNvSpPr>
            <a:spLocks noGrp="1"/>
          </p:cNvSpPr>
          <p:nvPr>
            <p:ph type="ftr" sz="quarter" idx="11"/>
          </p:nvPr>
        </p:nvSpPr>
        <p:spPr>
          <a:xfrm>
            <a:off x="725516" y="605462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2274615828"/>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4843-7AC1-9B69-0898-B788E2AC4CD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D3F03A1-8A02-657F-D480-58CE12DAA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49A5BAC7-7AB6-D25E-EE37-FFCE2FF25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C99407B2-FFEE-A2FD-BFE5-56D124944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2D0F6032-FD6C-2462-4815-0D3FC8445356}"/>
              </a:ext>
            </a:extLst>
          </p:cNvPr>
          <p:cNvSpPr>
            <a:spLocks noGrp="1"/>
          </p:cNvSpPr>
          <p:nvPr>
            <p:ph idx="1"/>
          </p:nvPr>
        </p:nvSpPr>
        <p:spPr>
          <a:xfrm>
            <a:off x="4231807" y="1067635"/>
            <a:ext cx="7408653" cy="4809418"/>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AU" sz="3600" dirty="0">
                <a:latin typeface="Calibri" panose="020F0502020204030204" pitchFamily="34" charset="0"/>
                <a:ea typeface="Calibri" panose="020F0502020204030204" pitchFamily="34" charset="0"/>
                <a:cs typeface="Calibri" panose="020F0502020204030204" pitchFamily="34" charset="0"/>
              </a:rPr>
              <a:t>What Menzies Lyth says above about clarity of roles, responsibilities, and authority is vitally important.</a:t>
            </a:r>
          </a:p>
          <a:p>
            <a:pPr algn="l">
              <a:lnSpc>
                <a:spcPct val="90000"/>
              </a:lnSpc>
              <a:spcAft>
                <a:spcPts val="600"/>
              </a:spcAft>
            </a:pPr>
            <a:endParaRPr lang="en-AU" sz="800" dirty="0">
              <a:latin typeface="Calibri" panose="020F0502020204030204" pitchFamily="34" charset="0"/>
              <a:ea typeface="Calibri" panose="020F0502020204030204" pitchFamily="34" charset="0"/>
              <a:cs typeface="Calibri" panose="020F0502020204030204" pitchFamily="34" charset="0"/>
            </a:endParaRPr>
          </a:p>
          <a:p>
            <a:pPr algn="l">
              <a:lnSpc>
                <a:spcPct val="90000"/>
              </a:lnSpc>
              <a:spcAft>
                <a:spcPts val="600"/>
              </a:spcAft>
            </a:pPr>
            <a:r>
              <a:rPr lang="en-AU" sz="3600" dirty="0">
                <a:latin typeface="Calibri" panose="020F0502020204030204" pitchFamily="34" charset="0"/>
                <a:ea typeface="Calibri" panose="020F0502020204030204" pitchFamily="34" charset="0"/>
                <a:cs typeface="Calibri" panose="020F0502020204030204" pitchFamily="34" charset="0"/>
              </a:rPr>
              <a:t>It connects back to the points about micromanagement. It is counterproductive to give people responsibilities but not the appropriate space, autonomy, and authority to carry out their work. </a:t>
            </a:r>
          </a:p>
        </p:txBody>
      </p:sp>
      <p:sp>
        <p:nvSpPr>
          <p:cNvPr id="4" name="Title 3">
            <a:extLst>
              <a:ext uri="{FF2B5EF4-FFF2-40B4-BE49-F238E27FC236}">
                <a16:creationId xmlns:a16="http://schemas.microsoft.com/office/drawing/2014/main" id="{70A5A8C4-930B-54C7-68DD-2268569B78AE}"/>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sp>
        <p:nvSpPr>
          <p:cNvPr id="3" name="Footer Placeholder 6">
            <a:extLst>
              <a:ext uri="{FF2B5EF4-FFF2-40B4-BE49-F238E27FC236}">
                <a16:creationId xmlns:a16="http://schemas.microsoft.com/office/drawing/2014/main" id="{69208088-66D0-0995-8C67-FE4F2D63DC95}"/>
              </a:ext>
            </a:extLst>
          </p:cNvPr>
          <p:cNvSpPr>
            <a:spLocks noGrp="1"/>
          </p:cNvSpPr>
          <p:nvPr>
            <p:ph type="ftr" sz="quarter" idx="11"/>
          </p:nvPr>
        </p:nvSpPr>
        <p:spPr>
          <a:xfrm>
            <a:off x="693951" y="563973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6" name="Picture 5" descr="A person in a suit&#10;&#10;Description automatically generated">
            <a:extLst>
              <a:ext uri="{FF2B5EF4-FFF2-40B4-BE49-F238E27FC236}">
                <a16:creationId xmlns:a16="http://schemas.microsoft.com/office/drawing/2014/main" id="{1A003DB6-ECCD-5449-EC2C-0DEBDEDBA9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951" y="1490594"/>
            <a:ext cx="2777836" cy="3963499"/>
          </a:xfrm>
          <a:prstGeom prst="rect">
            <a:avLst/>
          </a:prstGeom>
          <a:solidFill>
            <a:schemeClr val="bg1"/>
          </a:solidFill>
          <a:ln w="38100">
            <a:solidFill>
              <a:schemeClr val="tx1"/>
            </a:solidFill>
          </a:ln>
        </p:spPr>
      </p:pic>
    </p:spTree>
    <p:extLst>
      <p:ext uri="{BB962C8B-B14F-4D97-AF65-F5344CB8AC3E}">
        <p14:creationId xmlns:p14="http://schemas.microsoft.com/office/powerpoint/2010/main" val="2315967764"/>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8FC18-84B9-69F3-320D-57479FBBC23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407A718-E6A2-C2DA-7101-F3B43DC23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0C53A02B-C4C9-3340-1C4E-6A6B671B6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BAF48297-2576-D371-445B-8C64CC43E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AAC98A0-005C-02DC-B942-DAF53D611B94}"/>
              </a:ext>
            </a:extLst>
          </p:cNvPr>
          <p:cNvSpPr>
            <a:spLocks noGrp="1"/>
          </p:cNvSpPr>
          <p:nvPr>
            <p:ph idx="1"/>
          </p:nvPr>
        </p:nvSpPr>
        <p:spPr>
          <a:xfrm>
            <a:off x="4229769" y="1270657"/>
            <a:ext cx="7408653" cy="4403372"/>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It can be argued that at the centre of staff support and the heart of well-being is effective task performance, facilitated by good quality leadership and management. </a:t>
            </a:r>
          </a:p>
          <a:p>
            <a:pPr algn="l">
              <a:lnSpc>
                <a:spcPct val="90000"/>
              </a:lnSpc>
              <a:spcAft>
                <a:spcPts val="600"/>
              </a:spcAft>
            </a:pPr>
            <a:endParaRPr lang="en-US" sz="800" dirty="0">
              <a:latin typeface="Calibri" panose="020F0502020204030204" pitchFamily="34" charset="0"/>
              <a:ea typeface="Calibri" panose="020F0502020204030204" pitchFamily="34" charset="0"/>
              <a:cs typeface="Calibri" panose="020F0502020204030204" pitchFamily="34" charset="0"/>
            </a:endParaRPr>
          </a:p>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Poor worker well-being can be caused by poor task performance, leadership, and management. </a:t>
            </a:r>
          </a:p>
        </p:txBody>
      </p:sp>
      <p:sp>
        <p:nvSpPr>
          <p:cNvPr id="4" name="Title 3">
            <a:extLst>
              <a:ext uri="{FF2B5EF4-FFF2-40B4-BE49-F238E27FC236}">
                <a16:creationId xmlns:a16="http://schemas.microsoft.com/office/drawing/2014/main" id="{996FF458-0EC6-1F13-0321-4DB5F8A520FF}"/>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pic>
        <p:nvPicPr>
          <p:cNvPr id="2" name="Picture 1" descr="A person in a suit&#10;&#10;Description automatically generated">
            <a:extLst>
              <a:ext uri="{FF2B5EF4-FFF2-40B4-BE49-F238E27FC236}">
                <a16:creationId xmlns:a16="http://schemas.microsoft.com/office/drawing/2014/main" id="{4BA1A362-8E22-7584-8BE4-EF729876DE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951" y="1490594"/>
            <a:ext cx="2777836" cy="3963499"/>
          </a:xfrm>
          <a:prstGeom prst="rect">
            <a:avLst/>
          </a:prstGeom>
          <a:solidFill>
            <a:schemeClr val="bg1"/>
          </a:solidFill>
          <a:ln w="38100">
            <a:solidFill>
              <a:schemeClr val="tx1"/>
            </a:solidFill>
          </a:ln>
        </p:spPr>
      </p:pic>
      <p:sp>
        <p:nvSpPr>
          <p:cNvPr id="3" name="Footer Placeholder 6">
            <a:extLst>
              <a:ext uri="{FF2B5EF4-FFF2-40B4-BE49-F238E27FC236}">
                <a16:creationId xmlns:a16="http://schemas.microsoft.com/office/drawing/2014/main" id="{B1E22A68-CC69-569F-9401-D1349A8BA9E8}"/>
              </a:ext>
            </a:extLst>
          </p:cNvPr>
          <p:cNvSpPr>
            <a:spLocks noGrp="1"/>
          </p:cNvSpPr>
          <p:nvPr>
            <p:ph type="ftr" sz="quarter" idx="11"/>
          </p:nvPr>
        </p:nvSpPr>
        <p:spPr>
          <a:xfrm>
            <a:off x="693951" y="563973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2242282698"/>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1FF0B-3FFB-555A-E400-1E748C8F6F4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CF57296-738B-9246-5DB4-9338D898F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78182DA2-DA52-3485-BCA8-3716C4DD2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8A56A9B9-1988-0B8F-DF4B-4CE64FAD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2451E684-0F40-AE39-7523-BB338DA64897}"/>
              </a:ext>
            </a:extLst>
          </p:cNvPr>
          <p:cNvSpPr>
            <a:spLocks noGrp="1"/>
          </p:cNvSpPr>
          <p:nvPr>
            <p:ph idx="1"/>
          </p:nvPr>
        </p:nvSpPr>
        <p:spPr>
          <a:xfrm>
            <a:off x="3917154" y="1397314"/>
            <a:ext cx="7408653" cy="3610218"/>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600" dirty="0">
                <a:latin typeface="Calibri" panose="020F0502020204030204" pitchFamily="34" charset="0"/>
                <a:ea typeface="Calibri" panose="020F0502020204030204" pitchFamily="34" charset="0"/>
                <a:cs typeface="Calibri" panose="020F0502020204030204" pitchFamily="34" charset="0"/>
              </a:rPr>
              <a:t>“Above all, such task-orientated activities facilitate the support given to staff through belonging to an institution that functions well and gives both the rewards for work well done and the rewarding relationships that go with them.” (p.235)</a:t>
            </a:r>
            <a:endParaRPr lang="en-AU"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7F78FE0D-F536-3C70-ED70-A4BC1E6EC968}"/>
              </a:ext>
            </a:extLst>
          </p:cNvPr>
          <p:cNvSpPr>
            <a:spLocks noGrp="1"/>
          </p:cNvSpPr>
          <p:nvPr>
            <p:ph type="title"/>
          </p:nvPr>
        </p:nvSpPr>
        <p:spPr>
          <a:xfrm>
            <a:off x="2258646" y="159327"/>
            <a:ext cx="9745786" cy="864062"/>
          </a:xfrm>
          <a:solidFill>
            <a:schemeClr val="bg1">
              <a:alpha val="0"/>
            </a:schemeClr>
          </a:solidFill>
          <a:ln>
            <a:noFill/>
          </a:ln>
          <a:effectLst/>
        </p:spPr>
        <p:txBody>
          <a:bodyPr>
            <a:noAutofit/>
          </a:bodyPr>
          <a:lstStyle/>
          <a:p>
            <a:pPr algn="ctr"/>
            <a:br>
              <a:rPr lang="en-AU" dirty="0"/>
            </a:br>
            <a:r>
              <a:rPr lang="en-AU" b="1" dirty="0"/>
              <a:t>EFFECTIVE</a:t>
            </a:r>
            <a:r>
              <a:rPr lang="en-AU" dirty="0"/>
              <a:t> </a:t>
            </a:r>
            <a:r>
              <a:rPr lang="en-AU" b="1" dirty="0"/>
              <a:t>TASK PERFORMANCE &amp; STAFF SUPPORT</a:t>
            </a:r>
            <a:br>
              <a:rPr lang="en-US" dirty="0"/>
            </a:br>
            <a:endParaRPr lang="en-US" dirty="0"/>
          </a:p>
        </p:txBody>
      </p:sp>
      <p:sp>
        <p:nvSpPr>
          <p:cNvPr id="3" name="Footer Placeholder 6">
            <a:extLst>
              <a:ext uri="{FF2B5EF4-FFF2-40B4-BE49-F238E27FC236}">
                <a16:creationId xmlns:a16="http://schemas.microsoft.com/office/drawing/2014/main" id="{8A01566E-E274-5F24-6C5F-62AD8B597DF2}"/>
              </a:ext>
            </a:extLst>
          </p:cNvPr>
          <p:cNvSpPr>
            <a:spLocks noGrp="1"/>
          </p:cNvSpPr>
          <p:nvPr>
            <p:ph type="ftr" sz="quarter" idx="11"/>
          </p:nvPr>
        </p:nvSpPr>
        <p:spPr>
          <a:xfrm>
            <a:off x="526164" y="4995894"/>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rPr>
              <a:t>www.patricktomlinson.com</a:t>
            </a:r>
          </a:p>
        </p:txBody>
      </p:sp>
      <p:pic>
        <p:nvPicPr>
          <p:cNvPr id="7" name="Picture 6" descr="A person looking at the camera&#10;&#10;Description generated with very high confidence">
            <a:extLst>
              <a:ext uri="{FF2B5EF4-FFF2-40B4-BE49-F238E27FC236}">
                <a16:creationId xmlns:a16="http://schemas.microsoft.com/office/drawing/2014/main" id="{EA60BBD1-049E-278E-145B-A37228019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40" y="1786361"/>
            <a:ext cx="3425957" cy="2832124"/>
          </a:xfrm>
          <a:prstGeom prst="rect">
            <a:avLst/>
          </a:prstGeom>
          <a:ln w="38100">
            <a:solidFill>
              <a:schemeClr val="tx1"/>
            </a:solidFill>
          </a:ln>
        </p:spPr>
      </p:pic>
    </p:spTree>
    <p:extLst>
      <p:ext uri="{BB962C8B-B14F-4D97-AF65-F5344CB8AC3E}">
        <p14:creationId xmlns:p14="http://schemas.microsoft.com/office/powerpoint/2010/main" val="595917001"/>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2209895" y="1859338"/>
            <a:ext cx="7643438" cy="3139321"/>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UNCERTAINTY,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DECISION-MAKING,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&amp; </a:t>
            </a:r>
            <a:r>
              <a:rPr lang="en-GB" sz="6600" dirty="0">
                <a:solidFill>
                  <a:srgbClr val="44546A">
                    <a:lumMod val="40000"/>
                    <a:lumOff val="60000"/>
                  </a:srgbClr>
                </a:solidFill>
                <a:latin typeface="Bauhaus 93" panose="04030905020B02020C02" pitchFamily="82" charset="0"/>
              </a:rPr>
              <a:t>JUDGEMENT</a:t>
            </a:r>
            <a:endPar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366011779"/>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Uncertainty &amp; Decision-Making</a:t>
            </a:r>
            <a:br>
              <a:rPr lang="en-US" b="1" dirty="0"/>
            </a:br>
            <a:endParaRPr lang="en-US" b="1" dirty="0"/>
          </a:p>
        </p:txBody>
      </p:sp>
      <p:sp>
        <p:nvSpPr>
          <p:cNvPr id="5" name="Content Placeholder 4"/>
          <p:cNvSpPr>
            <a:spLocks noGrp="1"/>
          </p:cNvSpPr>
          <p:nvPr>
            <p:ph idx="1"/>
          </p:nvPr>
        </p:nvSpPr>
        <p:spPr>
          <a:xfrm>
            <a:off x="4314095" y="1413164"/>
            <a:ext cx="7268305" cy="4511999"/>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200" dirty="0"/>
              <a:t>“The attempt to eliminate decisions by ritual task-performance. Making a decision implies making a choice between different possible course of action and committing oneself to one of them; the choice being made in the absence of full factual information about the effects of the choice. If the facts were fully known, no decisions, need be made; the proper course of action would be self-evident. … </a:t>
            </a:r>
          </a:p>
          <a:p>
            <a:pPr algn="l">
              <a:lnSpc>
                <a:spcPct val="90000"/>
              </a:lnSpc>
              <a:spcAft>
                <a:spcPts val="600"/>
              </a:spcAft>
            </a:pPr>
            <a:endParaRPr lang="en-AU" sz="3200" dirty="0"/>
          </a:p>
        </p:txBody>
      </p:sp>
      <p:sp>
        <p:nvSpPr>
          <p:cNvPr id="9" name="Footer Placeholder 6">
            <a:extLst>
              <a:ext uri="{FF2B5EF4-FFF2-40B4-BE49-F238E27FC236}">
                <a16:creationId xmlns:a16="http://schemas.microsoft.com/office/drawing/2014/main" id="{629DBDB7-C110-48C7-9AE9-4D9E5F5AA3B4}"/>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3" name="Picture 2" descr="A person looking at the camera&#10;&#10;Description generated with very high confidence">
            <a:extLst>
              <a:ext uri="{FF2B5EF4-FFF2-40B4-BE49-F238E27FC236}">
                <a16:creationId xmlns:a16="http://schemas.microsoft.com/office/drawing/2014/main" id="{ABBBBF6C-096F-7C72-54FF-7157E039BA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40" y="1786361"/>
            <a:ext cx="3425957" cy="2832124"/>
          </a:xfrm>
          <a:prstGeom prst="rect">
            <a:avLst/>
          </a:prstGeom>
          <a:ln w="38100">
            <a:solidFill>
              <a:schemeClr val="tx1"/>
            </a:solidFill>
          </a:ln>
        </p:spPr>
      </p:pic>
    </p:spTree>
    <p:extLst>
      <p:ext uri="{BB962C8B-B14F-4D97-AF65-F5344CB8AC3E}">
        <p14:creationId xmlns:p14="http://schemas.microsoft.com/office/powerpoint/2010/main" val="1507239435"/>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314095" y="1413164"/>
            <a:ext cx="7268305" cy="4202709"/>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200" dirty="0"/>
              <a:t>… All decisions are thus necessarily attended by some uncertainty about their outcome and consequently by some conflict and anxiety, which will last until the outcome is known. The anxiety consequent on decision-making is likely to be acute if a decision affects the treatment and welfare of patients.” (Menzies Lyth, 1959, 1961, 1970, p.54-55)</a:t>
            </a:r>
          </a:p>
          <a:p>
            <a:pPr algn="l">
              <a:lnSpc>
                <a:spcPct val="90000"/>
              </a:lnSpc>
              <a:spcAft>
                <a:spcPts val="600"/>
              </a:spcAft>
            </a:pPr>
            <a:endParaRPr lang="en-AU" sz="3200" dirty="0"/>
          </a:p>
        </p:txBody>
      </p:sp>
      <p:sp>
        <p:nvSpPr>
          <p:cNvPr id="9" name="Footer Placeholder 6">
            <a:extLst>
              <a:ext uri="{FF2B5EF4-FFF2-40B4-BE49-F238E27FC236}">
                <a16:creationId xmlns:a16="http://schemas.microsoft.com/office/drawing/2014/main" id="{629DBDB7-C110-48C7-9AE9-4D9E5F5AA3B4}"/>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8" name="Title 3">
            <a:extLst>
              <a:ext uri="{FF2B5EF4-FFF2-40B4-BE49-F238E27FC236}">
                <a16:creationId xmlns:a16="http://schemas.microsoft.com/office/drawing/2014/main" id="{52C50223-6FB1-B871-9AB1-0F702B3039F8}"/>
              </a:ext>
            </a:extLst>
          </p:cNvPr>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Uncertainty &amp; Decision-Making</a:t>
            </a:r>
            <a:br>
              <a:rPr lang="en-US" b="1" dirty="0"/>
            </a:br>
            <a:endParaRPr lang="en-US" b="1" dirty="0"/>
          </a:p>
        </p:txBody>
      </p:sp>
      <p:pic>
        <p:nvPicPr>
          <p:cNvPr id="4" name="Picture 3" descr="A yellow and black book cover&#10;&#10;AI-generated content may be incorrect.">
            <a:extLst>
              <a:ext uri="{FF2B5EF4-FFF2-40B4-BE49-F238E27FC236}">
                <a16:creationId xmlns:a16="http://schemas.microsoft.com/office/drawing/2014/main" id="{45AB82B9-9A27-0163-77AD-89BF2A4BE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03" y="1023389"/>
            <a:ext cx="3104283" cy="4897910"/>
          </a:xfrm>
          <a:prstGeom prst="rect">
            <a:avLst/>
          </a:prstGeom>
          <a:solidFill>
            <a:schemeClr val="bg1"/>
          </a:solidFill>
          <a:ln w="38100">
            <a:solidFill>
              <a:schemeClr val="bg1"/>
            </a:solidFill>
          </a:ln>
        </p:spPr>
      </p:pic>
    </p:spTree>
    <p:extLst>
      <p:ext uri="{BB962C8B-B14F-4D97-AF65-F5344CB8AC3E}">
        <p14:creationId xmlns:p14="http://schemas.microsoft.com/office/powerpoint/2010/main" val="107243306"/>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4314095" y="364436"/>
            <a:ext cx="5404869" cy="739438"/>
          </a:xfrm>
          <a:solidFill>
            <a:schemeClr val="bg1">
              <a:alpha val="0"/>
            </a:schemeClr>
          </a:solidFill>
          <a:ln>
            <a:noFill/>
          </a:ln>
          <a:effectLst/>
        </p:spPr>
        <p:txBody>
          <a:bodyPr>
            <a:noAutofit/>
          </a:bodyPr>
          <a:lstStyle/>
          <a:p>
            <a:br>
              <a:rPr lang="en-AU" b="1" dirty="0"/>
            </a:br>
            <a:r>
              <a:rPr lang="en-AU" b="1" dirty="0"/>
              <a:t>Uncertainty &amp; Judgement</a:t>
            </a:r>
            <a:br>
              <a:rPr lang="en-US" b="1" dirty="0"/>
            </a:br>
            <a:endParaRPr lang="en-US" b="1" dirty="0"/>
          </a:p>
        </p:txBody>
      </p:sp>
      <p:sp>
        <p:nvSpPr>
          <p:cNvPr id="5" name="Content Placeholder 4"/>
          <p:cNvSpPr>
            <a:spLocks noGrp="1"/>
          </p:cNvSpPr>
          <p:nvPr>
            <p:ph idx="1"/>
          </p:nvPr>
        </p:nvSpPr>
        <p:spPr>
          <a:xfrm>
            <a:off x="4314095" y="1413164"/>
            <a:ext cx="7268305" cy="4202709"/>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GB" sz="3200" dirty="0">
                <a:latin typeface="Calibri" panose="020F0502020204030204" pitchFamily="34" charset="0"/>
                <a:ea typeface="Calibri" panose="020F0502020204030204" pitchFamily="34" charset="0"/>
                <a:cs typeface="Times New Roman" panose="02020603050405020304" pitchFamily="18" charset="0"/>
              </a:rPr>
              <a:t>“</a:t>
            </a:r>
            <a:r>
              <a:rPr kumimoji="0" lang="en-GB" sz="3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Work is about pondering, wondering, uncertainty, choosing to do this rather than that at critical decision points, starting with choosing one pathway rather than another within the general method specified to be used, and continuing to use judgment in overcoming obstacles, until the goal is reached.” (Jaques and Clement, 1991)</a:t>
            </a:r>
          </a:p>
          <a:p>
            <a:pPr algn="l">
              <a:lnSpc>
                <a:spcPct val="90000"/>
              </a:lnSpc>
              <a:spcAft>
                <a:spcPts val="600"/>
              </a:spcAft>
            </a:pPr>
            <a:endParaRPr lang="en-AU" sz="3200" dirty="0"/>
          </a:p>
        </p:txBody>
      </p:sp>
      <p:sp>
        <p:nvSpPr>
          <p:cNvPr id="9" name="Footer Placeholder 6">
            <a:extLst>
              <a:ext uri="{FF2B5EF4-FFF2-40B4-BE49-F238E27FC236}">
                <a16:creationId xmlns:a16="http://schemas.microsoft.com/office/drawing/2014/main" id="{629DBDB7-C110-48C7-9AE9-4D9E5F5AA3B4}"/>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2" name="Picture 1" descr="A close up of a sign&#10;&#10;Description generated with very high confidence">
            <a:extLst>
              <a:ext uri="{FF2B5EF4-FFF2-40B4-BE49-F238E27FC236}">
                <a16:creationId xmlns:a16="http://schemas.microsoft.com/office/drawing/2014/main" id="{16AEDCD8-4176-8DD6-0DF2-FDE1AB405E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270" y="968825"/>
            <a:ext cx="3306534" cy="4928607"/>
          </a:xfrm>
          <a:prstGeom prst="rect">
            <a:avLst/>
          </a:prstGeom>
          <a:ln w="38100">
            <a:solidFill>
              <a:sysClr val="windowText" lastClr="000000"/>
            </a:solidFill>
          </a:ln>
        </p:spPr>
      </p:pic>
    </p:spTree>
    <p:extLst>
      <p:ext uri="{BB962C8B-B14F-4D97-AF65-F5344CB8AC3E}">
        <p14:creationId xmlns:p14="http://schemas.microsoft.com/office/powerpoint/2010/main" val="452380627"/>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BCB56D-140B-B676-5655-88BE1F0A20B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9A83C04-D4D1-A0F3-5A7B-56F9E705B61F}"/>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4316FF52-C59F-AB9F-1890-370EEFD8B312}"/>
              </a:ext>
            </a:extLst>
          </p:cNvPr>
          <p:cNvSpPr txBox="1"/>
          <p:nvPr/>
        </p:nvSpPr>
        <p:spPr>
          <a:xfrm>
            <a:off x="1179167" y="1859338"/>
            <a:ext cx="10567355" cy="2123658"/>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EMOTIONAL INTELLIGENC</a:t>
            </a:r>
            <a:r>
              <a:rPr lang="en-GB" sz="6600" dirty="0">
                <a:solidFill>
                  <a:srgbClr val="44546A">
                    <a:lumMod val="40000"/>
                    <a:lumOff val="60000"/>
                  </a:srgbClr>
                </a:solidFill>
                <a:latin typeface="Bauhaus 93" panose="04030905020B02020C02" pitchFamily="82" charset="0"/>
              </a:rPr>
              <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&amp; STRATEGIC INTELLIGENCE</a:t>
            </a:r>
          </a:p>
        </p:txBody>
      </p:sp>
    </p:spTree>
    <p:extLst>
      <p:ext uri="{BB962C8B-B14F-4D97-AF65-F5344CB8AC3E}">
        <p14:creationId xmlns:p14="http://schemas.microsoft.com/office/powerpoint/2010/main" val="296390180"/>
      </p:ext>
    </p:extLst>
  </p:cSld>
  <p:clrMapOvr>
    <a:overrideClrMapping bg1="dk1" tx1="lt1" bg2="dk2" tx2="lt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AFA5E-B51E-BCAA-91E5-4B9ECE32057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8EB00B0-904C-9645-DF97-ED9795EB4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8AC2DE8D-37D9-A6FA-32AD-4904BF0651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F3B0C170-91D2-2597-361B-8BD1972D7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26082F08-E70B-F2DC-3305-4C1D27CDE8F9}"/>
              </a:ext>
            </a:extLst>
          </p:cNvPr>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Emotional Intelligence</a:t>
            </a:r>
            <a:br>
              <a:rPr lang="en-US" b="1" dirty="0"/>
            </a:br>
            <a:endParaRPr lang="en-US" b="1" dirty="0"/>
          </a:p>
        </p:txBody>
      </p:sp>
      <p:sp>
        <p:nvSpPr>
          <p:cNvPr id="5" name="Content Placeholder 4">
            <a:extLst>
              <a:ext uri="{FF2B5EF4-FFF2-40B4-BE49-F238E27FC236}">
                <a16:creationId xmlns:a16="http://schemas.microsoft.com/office/drawing/2014/main" id="{7FFA0EB3-04D5-9E44-CDA9-CC24A0377614}"/>
              </a:ext>
            </a:extLst>
          </p:cNvPr>
          <p:cNvSpPr>
            <a:spLocks noGrp="1"/>
          </p:cNvSpPr>
          <p:nvPr>
            <p:ph idx="1"/>
          </p:nvPr>
        </p:nvSpPr>
        <p:spPr>
          <a:xfrm>
            <a:off x="4253486" y="1126818"/>
            <a:ext cx="7268305" cy="4604364"/>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000" dirty="0"/>
              <a:t>“The term, "emotional intelligence," was popularized in 1995 by psychologist and behavioral science journalist, Dr. Daniel Goleman, in his book, Emotional Intelligence. Dr. Goleman described emotional intelligence as a person's ability to manage their feelings so that those feelings are expressed appropriately and effectively. According to Goleman, emotional intelligence is the largest single predictor of success in the workplace.” (Cole, 2019) </a:t>
            </a:r>
            <a:endParaRPr lang="en-AU" sz="3000" dirty="0"/>
          </a:p>
        </p:txBody>
      </p:sp>
      <p:sp>
        <p:nvSpPr>
          <p:cNvPr id="9" name="Footer Placeholder 6">
            <a:extLst>
              <a:ext uri="{FF2B5EF4-FFF2-40B4-BE49-F238E27FC236}">
                <a16:creationId xmlns:a16="http://schemas.microsoft.com/office/drawing/2014/main" id="{21D05ACD-267F-53CF-99E4-1303BD23D7CC}"/>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6" name="Picture 5">
            <a:extLst>
              <a:ext uri="{FF2B5EF4-FFF2-40B4-BE49-F238E27FC236}">
                <a16:creationId xmlns:a16="http://schemas.microsoft.com/office/drawing/2014/main" id="{F9F45B34-0AA4-5BC9-0E85-88921E890C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604" y="1328616"/>
            <a:ext cx="3386722" cy="4014642"/>
          </a:xfrm>
          <a:prstGeom prst="rect">
            <a:avLst/>
          </a:prstGeom>
          <a:noFill/>
        </p:spPr>
      </p:pic>
    </p:spTree>
    <p:extLst>
      <p:ext uri="{BB962C8B-B14F-4D97-AF65-F5344CB8AC3E}">
        <p14:creationId xmlns:p14="http://schemas.microsoft.com/office/powerpoint/2010/main" val="1764609560"/>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DB432-8D98-3043-2988-4A66C39E351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08422A4-24C0-3746-661C-E07989735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5C064F57-D3BA-1AA7-4B45-EAD26A4916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49AD70D4-68D2-F35C-6397-1B0BC49FF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4F552561-1673-6E61-6F42-06B551985350}"/>
              </a:ext>
            </a:extLst>
          </p:cNvPr>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Emotional Intelligence</a:t>
            </a:r>
            <a:br>
              <a:rPr lang="en-US" b="1" dirty="0"/>
            </a:br>
            <a:endParaRPr lang="en-US" b="1" dirty="0"/>
          </a:p>
        </p:txBody>
      </p:sp>
      <p:sp>
        <p:nvSpPr>
          <p:cNvPr id="5" name="Content Placeholder 4">
            <a:extLst>
              <a:ext uri="{FF2B5EF4-FFF2-40B4-BE49-F238E27FC236}">
                <a16:creationId xmlns:a16="http://schemas.microsoft.com/office/drawing/2014/main" id="{9EAFBE2B-163A-0637-FCB9-7A7C7833FF80}"/>
              </a:ext>
            </a:extLst>
          </p:cNvPr>
          <p:cNvSpPr>
            <a:spLocks noGrp="1"/>
          </p:cNvSpPr>
          <p:nvPr>
            <p:ph idx="1"/>
          </p:nvPr>
        </p:nvSpPr>
        <p:spPr>
          <a:xfrm>
            <a:off x="4229791" y="1232474"/>
            <a:ext cx="7436910" cy="4297059"/>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600" dirty="0"/>
              <a:t>Goleman (1995) outlined five components of emotional intelligence: </a:t>
            </a:r>
          </a:p>
          <a:p>
            <a:pPr algn="l">
              <a:lnSpc>
                <a:spcPct val="90000"/>
              </a:lnSpc>
              <a:spcAft>
                <a:spcPts val="600"/>
              </a:spcAft>
            </a:pPr>
            <a:r>
              <a:rPr lang="en-US" sz="1000" dirty="0"/>
              <a:t>     </a:t>
            </a:r>
          </a:p>
          <a:p>
            <a:pPr marL="571500" indent="-571500" algn="l">
              <a:lnSpc>
                <a:spcPct val="90000"/>
              </a:lnSpc>
              <a:spcAft>
                <a:spcPts val="600"/>
              </a:spcAft>
              <a:buFont typeface="Wingdings" panose="05000000000000000000" pitchFamily="2" charset="2"/>
              <a:buChar char="ü"/>
            </a:pPr>
            <a:r>
              <a:rPr lang="en-US" sz="3600" dirty="0"/>
              <a:t>Self-awareness</a:t>
            </a:r>
          </a:p>
          <a:p>
            <a:pPr marL="571500" indent="-571500" algn="l">
              <a:lnSpc>
                <a:spcPct val="90000"/>
              </a:lnSpc>
              <a:spcAft>
                <a:spcPts val="600"/>
              </a:spcAft>
              <a:buFont typeface="Wingdings" panose="05000000000000000000" pitchFamily="2" charset="2"/>
              <a:buChar char="ü"/>
            </a:pPr>
            <a:r>
              <a:rPr lang="en-US" sz="3600" dirty="0"/>
              <a:t>Self-regulation </a:t>
            </a:r>
          </a:p>
          <a:p>
            <a:pPr marL="571500" indent="-571500" algn="l">
              <a:lnSpc>
                <a:spcPct val="90000"/>
              </a:lnSpc>
              <a:spcAft>
                <a:spcPts val="600"/>
              </a:spcAft>
              <a:buFont typeface="Wingdings" panose="05000000000000000000" pitchFamily="2" charset="2"/>
              <a:buChar char="ü"/>
            </a:pPr>
            <a:r>
              <a:rPr lang="en-US" sz="3600" dirty="0"/>
              <a:t>Motivation </a:t>
            </a:r>
          </a:p>
          <a:p>
            <a:pPr marL="571500" indent="-571500" algn="l">
              <a:lnSpc>
                <a:spcPct val="90000"/>
              </a:lnSpc>
              <a:spcAft>
                <a:spcPts val="600"/>
              </a:spcAft>
              <a:buFont typeface="Wingdings" panose="05000000000000000000" pitchFamily="2" charset="2"/>
              <a:buChar char="ü"/>
            </a:pPr>
            <a:r>
              <a:rPr lang="en-US" sz="3600" dirty="0"/>
              <a:t>Empathy</a:t>
            </a:r>
          </a:p>
          <a:p>
            <a:pPr marL="571500" indent="-571500" algn="l">
              <a:lnSpc>
                <a:spcPct val="90000"/>
              </a:lnSpc>
              <a:spcAft>
                <a:spcPts val="600"/>
              </a:spcAft>
              <a:buFont typeface="Wingdings" panose="05000000000000000000" pitchFamily="2" charset="2"/>
              <a:buChar char="ü"/>
            </a:pPr>
            <a:r>
              <a:rPr lang="en-US" sz="3600" dirty="0"/>
              <a:t>Social skills</a:t>
            </a:r>
            <a:endParaRPr lang="en-AU" sz="3000" dirty="0"/>
          </a:p>
        </p:txBody>
      </p:sp>
      <p:sp>
        <p:nvSpPr>
          <p:cNvPr id="9" name="Footer Placeholder 6">
            <a:extLst>
              <a:ext uri="{FF2B5EF4-FFF2-40B4-BE49-F238E27FC236}">
                <a16:creationId xmlns:a16="http://schemas.microsoft.com/office/drawing/2014/main" id="{E0FA9DA1-41CD-A80A-DDA2-E84EF21361E1}"/>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6" name="Picture 5">
            <a:extLst>
              <a:ext uri="{FF2B5EF4-FFF2-40B4-BE49-F238E27FC236}">
                <a16:creationId xmlns:a16="http://schemas.microsoft.com/office/drawing/2014/main" id="{2F9C1CF6-7740-A25D-00D7-BE09ED42B4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604" y="1328616"/>
            <a:ext cx="3386722" cy="4014642"/>
          </a:xfrm>
          <a:prstGeom prst="rect">
            <a:avLst/>
          </a:prstGeom>
          <a:noFill/>
        </p:spPr>
      </p:pic>
    </p:spTree>
    <p:extLst>
      <p:ext uri="{BB962C8B-B14F-4D97-AF65-F5344CB8AC3E}">
        <p14:creationId xmlns:p14="http://schemas.microsoft.com/office/powerpoint/2010/main" val="4290879416"/>
      </p:ext>
    </p:extLst>
  </p:cSld>
  <p:clrMapOvr>
    <a:overrideClrMapping bg1="dk1" tx1="lt1" bg2="dk2" tx2="lt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5FA4F-D897-B04B-E1D2-C7C371471B5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35AF6C2-D613-726A-F470-6FBD0C7A7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A00A7172-3984-1E8A-CE11-909DA5484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BC9ABF95-DEE7-13A6-FCBD-C1B8CF1BEA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BF939D85-8E77-FE0A-CDD7-47556B36E365}"/>
              </a:ext>
            </a:extLst>
          </p:cNvPr>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Emotional Intelligence</a:t>
            </a:r>
            <a:br>
              <a:rPr lang="en-US" b="1" dirty="0"/>
            </a:br>
            <a:endParaRPr lang="en-US" b="1" dirty="0"/>
          </a:p>
        </p:txBody>
      </p:sp>
      <p:sp>
        <p:nvSpPr>
          <p:cNvPr id="5" name="Content Placeholder 4">
            <a:extLst>
              <a:ext uri="{FF2B5EF4-FFF2-40B4-BE49-F238E27FC236}">
                <a16:creationId xmlns:a16="http://schemas.microsoft.com/office/drawing/2014/main" id="{B7C57181-E4EA-84EA-C4F4-74C0AD0E039D}"/>
              </a:ext>
            </a:extLst>
          </p:cNvPr>
          <p:cNvSpPr>
            <a:spLocks noGrp="1"/>
          </p:cNvSpPr>
          <p:nvPr>
            <p:ph idx="1"/>
          </p:nvPr>
        </p:nvSpPr>
        <p:spPr>
          <a:xfrm>
            <a:off x="4245671" y="1304541"/>
            <a:ext cx="7268305" cy="4158413"/>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000" dirty="0"/>
              <a:t>Goleman (2008) succinctly states the importance of developing these abilities in organizations,</a:t>
            </a:r>
          </a:p>
          <a:p>
            <a:pPr algn="l">
              <a:lnSpc>
                <a:spcPct val="90000"/>
              </a:lnSpc>
              <a:spcAft>
                <a:spcPts val="600"/>
              </a:spcAft>
            </a:pPr>
            <a:r>
              <a:rPr lang="en-US" sz="800" dirty="0"/>
              <a:t>  </a:t>
            </a:r>
          </a:p>
          <a:p>
            <a:pPr algn="l">
              <a:lnSpc>
                <a:spcPct val="90000"/>
              </a:lnSpc>
              <a:spcAft>
                <a:spcPts val="600"/>
              </a:spcAft>
            </a:pPr>
            <a:r>
              <a:rPr lang="en-US" sz="3000" dirty="0"/>
              <a:t>“About ten years of accumulated data from organizations of all kinds shows that there's a direct correlation between the emotional intelligence of leadership at every level and how that organization performs by whatever performance metric you want to use.”</a:t>
            </a:r>
            <a:endParaRPr lang="en-AU" sz="3000" dirty="0"/>
          </a:p>
        </p:txBody>
      </p:sp>
      <p:sp>
        <p:nvSpPr>
          <p:cNvPr id="9" name="Footer Placeholder 6">
            <a:extLst>
              <a:ext uri="{FF2B5EF4-FFF2-40B4-BE49-F238E27FC236}">
                <a16:creationId xmlns:a16="http://schemas.microsoft.com/office/drawing/2014/main" id="{58F2DE7B-B1C6-2257-4316-CEBCBF324245}"/>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6" name="Picture 5">
            <a:extLst>
              <a:ext uri="{FF2B5EF4-FFF2-40B4-BE49-F238E27FC236}">
                <a16:creationId xmlns:a16="http://schemas.microsoft.com/office/drawing/2014/main" id="{3A4194B9-B00C-83B6-6375-CDF3180D05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604" y="1328616"/>
            <a:ext cx="3386722" cy="4014642"/>
          </a:xfrm>
          <a:prstGeom prst="rect">
            <a:avLst/>
          </a:prstGeom>
          <a:noFill/>
        </p:spPr>
      </p:pic>
    </p:spTree>
    <p:extLst>
      <p:ext uri="{BB962C8B-B14F-4D97-AF65-F5344CB8AC3E}">
        <p14:creationId xmlns:p14="http://schemas.microsoft.com/office/powerpoint/2010/main" val="1504550892"/>
      </p:ext>
    </p:extLst>
  </p:cSld>
  <p:clrMapOvr>
    <a:overrideClrMapping bg1="dk1" tx1="lt1" bg2="dk2"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B0450-8B4A-F09E-342F-AF6D75AFE24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A2EA8ED-66CD-6EC0-B2D1-72BD4DBA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B7A72F58-8010-CEFC-4706-D20F92969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E64E7B54-6A9A-54D3-74EB-1C72A08F5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0481EA6B-B42B-E0D7-EA1C-C62A2EA31945}"/>
              </a:ext>
            </a:extLst>
          </p:cNvPr>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Strategic Intelligence</a:t>
            </a:r>
            <a:br>
              <a:rPr lang="en-US" b="1" dirty="0"/>
            </a:br>
            <a:endParaRPr lang="en-US" b="1" dirty="0"/>
          </a:p>
        </p:txBody>
      </p:sp>
      <p:sp>
        <p:nvSpPr>
          <p:cNvPr id="5" name="Content Placeholder 4">
            <a:extLst>
              <a:ext uri="{FF2B5EF4-FFF2-40B4-BE49-F238E27FC236}">
                <a16:creationId xmlns:a16="http://schemas.microsoft.com/office/drawing/2014/main" id="{A69702BA-CDF7-1B51-2FDE-78B1D65A4B53}"/>
              </a:ext>
            </a:extLst>
          </p:cNvPr>
          <p:cNvSpPr>
            <a:spLocks noGrp="1"/>
          </p:cNvSpPr>
          <p:nvPr>
            <p:ph idx="1"/>
          </p:nvPr>
        </p:nvSpPr>
        <p:spPr>
          <a:xfrm>
            <a:off x="4278925" y="1271639"/>
            <a:ext cx="7268305" cy="4314721"/>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000" dirty="0"/>
              <a:t>Michael Maccoby (2007, 2015b), who is recognized globally as a leadership expert, argues that in some leadership roles, what he calls strategic intelligence is even more important than emotional intelligence.</a:t>
            </a:r>
          </a:p>
          <a:p>
            <a:pPr algn="l">
              <a:lnSpc>
                <a:spcPct val="90000"/>
              </a:lnSpc>
              <a:spcAft>
                <a:spcPts val="600"/>
              </a:spcAft>
            </a:pPr>
            <a:r>
              <a:rPr lang="en-US" sz="3000" dirty="0"/>
              <a:t>He explains (2007, p.156) that strategic intelligence consists of “five interrelated concepts or competencies” – foresight, systems thinking, visioning, motivating, and partnering.</a:t>
            </a:r>
            <a:endParaRPr lang="en-AU" sz="3000" dirty="0"/>
          </a:p>
        </p:txBody>
      </p:sp>
      <p:sp>
        <p:nvSpPr>
          <p:cNvPr id="9" name="Footer Placeholder 6">
            <a:extLst>
              <a:ext uri="{FF2B5EF4-FFF2-40B4-BE49-F238E27FC236}">
                <a16:creationId xmlns:a16="http://schemas.microsoft.com/office/drawing/2014/main" id="{2C30F5E2-3E64-F407-9540-F1961A9F9D63}"/>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2" name="Picture 1" descr="A book cover with a crown&#10;&#10;AI-generated content may be incorrect.">
            <a:extLst>
              <a:ext uri="{FF2B5EF4-FFF2-40B4-BE49-F238E27FC236}">
                <a16:creationId xmlns:a16="http://schemas.microsoft.com/office/drawing/2014/main" id="{FDCC07F4-93C9-6CFB-3203-572D88AF4D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636" y="1029616"/>
            <a:ext cx="3242738" cy="4798768"/>
          </a:xfrm>
          <a:prstGeom prst="rect">
            <a:avLst/>
          </a:prstGeom>
          <a:solidFill>
            <a:schemeClr val="accent1"/>
          </a:solidFill>
          <a:ln w="25400">
            <a:solidFill>
              <a:schemeClr val="bg1"/>
            </a:solidFill>
          </a:ln>
        </p:spPr>
      </p:pic>
    </p:spTree>
    <p:extLst>
      <p:ext uri="{BB962C8B-B14F-4D97-AF65-F5344CB8AC3E}">
        <p14:creationId xmlns:p14="http://schemas.microsoft.com/office/powerpoint/2010/main" val="1192190596"/>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AFA44-E269-CCF7-B27F-539A004A18B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2D7DF51-9FFE-8446-5786-0BA1ACAD0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CC424AA7-00D0-E40E-461C-6EDB35DFB6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7B334E48-5612-D4C1-845F-DE79EA838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C14251A-EA31-48C4-85CE-7F1C1BB9420E}"/>
              </a:ext>
            </a:extLst>
          </p:cNvPr>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Strategic Intelligence</a:t>
            </a:r>
            <a:br>
              <a:rPr lang="en-US" b="1" dirty="0"/>
            </a:br>
            <a:endParaRPr lang="en-US" b="1" dirty="0"/>
          </a:p>
        </p:txBody>
      </p:sp>
      <p:sp>
        <p:nvSpPr>
          <p:cNvPr id="5" name="Content Placeholder 4">
            <a:extLst>
              <a:ext uri="{FF2B5EF4-FFF2-40B4-BE49-F238E27FC236}">
                <a16:creationId xmlns:a16="http://schemas.microsoft.com/office/drawing/2014/main" id="{BB7C4869-1A1C-D4FC-8519-BE60F5A0AC18}"/>
              </a:ext>
            </a:extLst>
          </p:cNvPr>
          <p:cNvSpPr>
            <a:spLocks noGrp="1"/>
          </p:cNvSpPr>
          <p:nvPr>
            <p:ph idx="1"/>
          </p:nvPr>
        </p:nvSpPr>
        <p:spPr>
          <a:xfrm>
            <a:off x="4202858" y="1150627"/>
            <a:ext cx="7217506" cy="4556745"/>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000" dirty="0"/>
              <a:t>Leaders with these qualities are often found in pioneering, groundbreaking organizations and industries. </a:t>
            </a:r>
          </a:p>
          <a:p>
            <a:pPr algn="l">
              <a:lnSpc>
                <a:spcPct val="90000"/>
              </a:lnSpc>
              <a:spcAft>
                <a:spcPts val="600"/>
              </a:spcAft>
            </a:pPr>
            <a:r>
              <a:rPr lang="en-US" sz="800" dirty="0"/>
              <a:t>  </a:t>
            </a:r>
          </a:p>
          <a:p>
            <a:pPr algn="l">
              <a:lnSpc>
                <a:spcPct val="90000"/>
              </a:lnSpc>
              <a:spcAft>
                <a:spcPts val="600"/>
              </a:spcAft>
            </a:pPr>
            <a:r>
              <a:rPr lang="en-US" sz="3000" dirty="0"/>
              <a:t>They have a “different way of seeing the world, an ability to synthesize and integrate, to conceptualize the whole rather than a collection of separate parts” (2007, p.167). They may have the ability to see extremely complex patterns. They are alert to opportunities and threats. </a:t>
            </a:r>
            <a:endParaRPr lang="en-AU" sz="3000" dirty="0"/>
          </a:p>
        </p:txBody>
      </p:sp>
      <p:sp>
        <p:nvSpPr>
          <p:cNvPr id="9" name="Footer Placeholder 6">
            <a:extLst>
              <a:ext uri="{FF2B5EF4-FFF2-40B4-BE49-F238E27FC236}">
                <a16:creationId xmlns:a16="http://schemas.microsoft.com/office/drawing/2014/main" id="{54FE96FD-9EA7-8D15-AE49-32618B072854}"/>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3" name="Picture 2" descr="A person in a blue shirt and black jacket&#10;&#10;Description automatically generated">
            <a:extLst>
              <a:ext uri="{FF2B5EF4-FFF2-40B4-BE49-F238E27FC236}">
                <a16:creationId xmlns:a16="http://schemas.microsoft.com/office/drawing/2014/main" id="{C36CA711-96ED-6D9C-94EE-2836361D6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295" y="1381228"/>
            <a:ext cx="3685989" cy="4095543"/>
          </a:xfrm>
          <a:prstGeom prst="rect">
            <a:avLst/>
          </a:prstGeom>
          <a:ln w="19050">
            <a:solidFill>
              <a:schemeClr val="tx1"/>
            </a:solidFill>
          </a:ln>
        </p:spPr>
      </p:pic>
    </p:spTree>
    <p:extLst>
      <p:ext uri="{BB962C8B-B14F-4D97-AF65-F5344CB8AC3E}">
        <p14:creationId xmlns:p14="http://schemas.microsoft.com/office/powerpoint/2010/main" val="1034456078"/>
      </p:ext>
    </p:extLst>
  </p:cSld>
  <p:clrMapOvr>
    <a:overrideClrMapping bg1="dk1" tx1="lt1" bg2="dk2" tx2="lt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9BEA1-42D0-740F-C946-4E641689F0B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6F86003-75CB-94E4-86C2-863E7EC407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5413953-49BD-4193-5C4B-E6BA4A0DB7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31029702-191E-D17D-88F0-3EE1557A9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3398062-70B6-6589-7D11-C192385E22E2}"/>
              </a:ext>
            </a:extLst>
          </p:cNvPr>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Strategic Intelligence</a:t>
            </a:r>
            <a:br>
              <a:rPr lang="en-US" b="1" dirty="0"/>
            </a:br>
            <a:endParaRPr lang="en-US" b="1" dirty="0"/>
          </a:p>
        </p:txBody>
      </p:sp>
      <p:sp>
        <p:nvSpPr>
          <p:cNvPr id="5" name="Content Placeholder 4">
            <a:extLst>
              <a:ext uri="{FF2B5EF4-FFF2-40B4-BE49-F238E27FC236}">
                <a16:creationId xmlns:a16="http://schemas.microsoft.com/office/drawing/2014/main" id="{B987D53B-E710-F37B-F378-145DF085615B}"/>
              </a:ext>
            </a:extLst>
          </p:cNvPr>
          <p:cNvSpPr>
            <a:spLocks noGrp="1"/>
          </p:cNvSpPr>
          <p:nvPr>
            <p:ph idx="1"/>
          </p:nvPr>
        </p:nvSpPr>
        <p:spPr>
          <a:xfrm>
            <a:off x="4202858" y="1335359"/>
            <a:ext cx="7217506" cy="4187281"/>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000" dirty="0"/>
              <a:t>Maccoby (2007, p.150) defines the style of these leaders as visionary, productive, and narcissistic. The key point is whether they are productive or not, in a way that provides a benefit to others. He argues that many of them, </a:t>
            </a:r>
          </a:p>
          <a:p>
            <a:pPr algn="l">
              <a:lnSpc>
                <a:spcPct val="90000"/>
              </a:lnSpc>
              <a:spcAft>
                <a:spcPts val="600"/>
              </a:spcAft>
            </a:pPr>
            <a:r>
              <a:rPr lang="en-US" sz="1000" dirty="0"/>
              <a:t>   </a:t>
            </a:r>
          </a:p>
          <a:p>
            <a:pPr algn="l">
              <a:lnSpc>
                <a:spcPct val="90000"/>
              </a:lnSpc>
              <a:spcAft>
                <a:spcPts val="600"/>
              </a:spcAft>
            </a:pPr>
            <a:r>
              <a:rPr lang="en-US" sz="3000" dirty="0"/>
              <a:t>“… have built highly successful and sustained businesses, (and) you’ll find that they score very low on emotional intelligence”. </a:t>
            </a:r>
            <a:endParaRPr lang="en-AU" sz="3000" dirty="0"/>
          </a:p>
        </p:txBody>
      </p:sp>
      <p:sp>
        <p:nvSpPr>
          <p:cNvPr id="9" name="Footer Placeholder 6">
            <a:extLst>
              <a:ext uri="{FF2B5EF4-FFF2-40B4-BE49-F238E27FC236}">
                <a16:creationId xmlns:a16="http://schemas.microsoft.com/office/drawing/2014/main" id="{F48A9A4B-A867-8FA7-878A-34FF537E01E8}"/>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2" name="Picture 1" descr="A book cover with a crown&#10;&#10;AI-generated content may be incorrect.">
            <a:extLst>
              <a:ext uri="{FF2B5EF4-FFF2-40B4-BE49-F238E27FC236}">
                <a16:creationId xmlns:a16="http://schemas.microsoft.com/office/drawing/2014/main" id="{8BD4CCF7-7024-0C67-404E-640B26A06B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636" y="1029616"/>
            <a:ext cx="3242738" cy="4798768"/>
          </a:xfrm>
          <a:prstGeom prst="rect">
            <a:avLst/>
          </a:prstGeom>
          <a:solidFill>
            <a:schemeClr val="accent1"/>
          </a:solidFill>
          <a:ln w="25400">
            <a:solidFill>
              <a:schemeClr val="bg1"/>
            </a:solidFill>
          </a:ln>
        </p:spPr>
      </p:pic>
    </p:spTree>
    <p:extLst>
      <p:ext uri="{BB962C8B-B14F-4D97-AF65-F5344CB8AC3E}">
        <p14:creationId xmlns:p14="http://schemas.microsoft.com/office/powerpoint/2010/main" val="3642643993"/>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C6F4F-7D91-5B9E-D10F-E39E31A5C11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9BF9B84-0092-78F8-312B-05E2F3D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40EB4300-30F9-A69C-EC42-50BFA44C0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758AE797-FA7F-843E-65F7-CBDC36192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57437107-C982-72CA-C258-2FF719E2852A}"/>
              </a:ext>
            </a:extLst>
          </p:cNvPr>
          <p:cNvSpPr>
            <a:spLocks noGrp="1"/>
          </p:cNvSpPr>
          <p:nvPr>
            <p:ph type="title"/>
          </p:nvPr>
        </p:nvSpPr>
        <p:spPr>
          <a:xfrm>
            <a:off x="4314095" y="369719"/>
            <a:ext cx="6356051" cy="739438"/>
          </a:xfrm>
          <a:solidFill>
            <a:schemeClr val="bg1">
              <a:alpha val="0"/>
            </a:schemeClr>
          </a:solidFill>
          <a:ln>
            <a:noFill/>
          </a:ln>
          <a:effectLst/>
        </p:spPr>
        <p:txBody>
          <a:bodyPr>
            <a:noAutofit/>
          </a:bodyPr>
          <a:lstStyle/>
          <a:p>
            <a:br>
              <a:rPr lang="en-AU" b="1" dirty="0"/>
            </a:br>
            <a:r>
              <a:rPr lang="en-AU" b="1" dirty="0"/>
              <a:t>Strategic Intelligence</a:t>
            </a:r>
            <a:br>
              <a:rPr lang="en-US" b="1" dirty="0"/>
            </a:br>
            <a:endParaRPr lang="en-US" b="1" dirty="0"/>
          </a:p>
        </p:txBody>
      </p:sp>
      <p:sp>
        <p:nvSpPr>
          <p:cNvPr id="5" name="Content Placeholder 4">
            <a:extLst>
              <a:ext uri="{FF2B5EF4-FFF2-40B4-BE49-F238E27FC236}">
                <a16:creationId xmlns:a16="http://schemas.microsoft.com/office/drawing/2014/main" id="{6989CFF1-6FB9-24DF-3D98-43A0A84C7452}"/>
              </a:ext>
            </a:extLst>
          </p:cNvPr>
          <p:cNvSpPr>
            <a:spLocks noGrp="1"/>
          </p:cNvSpPr>
          <p:nvPr>
            <p:ph idx="1"/>
          </p:nvPr>
        </p:nvSpPr>
        <p:spPr>
          <a:xfrm>
            <a:off x="4202858" y="1533235"/>
            <a:ext cx="7029022" cy="3791530"/>
          </a:xfrm>
          <a:solidFill>
            <a:schemeClr val="bg1">
              <a:alpha val="87843"/>
            </a:schemeClr>
          </a:solidFill>
          <a:ln w="38100">
            <a:solidFill>
              <a:schemeClr val="tx1"/>
            </a:solidFill>
          </a:ln>
          <a:effectLst/>
        </p:spPr>
        <p:txBody>
          <a:bodyPr>
            <a:noAutofit/>
          </a:bodyPr>
          <a:lstStyle/>
          <a:p>
            <a:pPr algn="l">
              <a:lnSpc>
                <a:spcPct val="90000"/>
              </a:lnSpc>
              <a:spcAft>
                <a:spcPts val="600"/>
              </a:spcAft>
            </a:pPr>
            <a:r>
              <a:rPr lang="en-US" sz="3300" dirty="0"/>
              <a:t>Such leaders are often not especially self-aware, reflective, sensitive, or empathetic. He continues (2007, p.154),</a:t>
            </a:r>
          </a:p>
          <a:p>
            <a:pPr algn="l">
              <a:lnSpc>
                <a:spcPct val="90000"/>
              </a:lnSpc>
              <a:spcAft>
                <a:spcPts val="600"/>
              </a:spcAft>
            </a:pPr>
            <a:r>
              <a:rPr lang="en-US" sz="1000" dirty="0"/>
              <a:t>  </a:t>
            </a:r>
          </a:p>
          <a:p>
            <a:pPr algn="l">
              <a:lnSpc>
                <a:spcPct val="90000"/>
              </a:lnSpc>
              <a:spcAft>
                <a:spcPts val="600"/>
              </a:spcAft>
            </a:pPr>
            <a:r>
              <a:rPr lang="en-US" sz="3300" dirty="0"/>
              <a:t>“… that the model of an empathetic leader is not necessarily suited to head up a competitive, change-orientated industry.” </a:t>
            </a:r>
            <a:endParaRPr lang="en-AU" sz="3300" dirty="0"/>
          </a:p>
        </p:txBody>
      </p:sp>
      <p:sp>
        <p:nvSpPr>
          <p:cNvPr id="9" name="Footer Placeholder 6">
            <a:extLst>
              <a:ext uri="{FF2B5EF4-FFF2-40B4-BE49-F238E27FC236}">
                <a16:creationId xmlns:a16="http://schemas.microsoft.com/office/drawing/2014/main" id="{BFBEF045-E4F4-C993-B8E3-888B0EB91A20}"/>
              </a:ext>
            </a:extLst>
          </p:cNvPr>
          <p:cNvSpPr>
            <a:spLocks noGrp="1"/>
          </p:cNvSpPr>
          <p:nvPr>
            <p:ph type="ftr" sz="quarter" idx="11"/>
          </p:nvPr>
        </p:nvSpPr>
        <p:spPr>
          <a:xfrm>
            <a:off x="6590893" y="5925163"/>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3" name="Picture 2" descr="A person in a blue shirt and black jacket&#10;&#10;Description automatically generated">
            <a:extLst>
              <a:ext uri="{FF2B5EF4-FFF2-40B4-BE49-F238E27FC236}">
                <a16:creationId xmlns:a16="http://schemas.microsoft.com/office/drawing/2014/main" id="{4722D59F-4389-0853-F9A3-290EFF991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805" y="1381228"/>
            <a:ext cx="3685989" cy="4095543"/>
          </a:xfrm>
          <a:prstGeom prst="rect">
            <a:avLst/>
          </a:prstGeom>
          <a:ln w="19050">
            <a:solidFill>
              <a:schemeClr val="tx1"/>
            </a:solidFill>
          </a:ln>
        </p:spPr>
      </p:pic>
    </p:spTree>
    <p:extLst>
      <p:ext uri="{BB962C8B-B14F-4D97-AF65-F5344CB8AC3E}">
        <p14:creationId xmlns:p14="http://schemas.microsoft.com/office/powerpoint/2010/main" val="477260085"/>
      </p:ext>
    </p:extLst>
  </p:cSld>
  <p:clrMapOvr>
    <a:overrideClrMapping bg1="dk1" tx1="lt1" bg2="dk2" tx2="lt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1242486" y="1859338"/>
            <a:ext cx="9578263" cy="2123658"/>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ORGANIZATIONAL SYSTEM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6600" dirty="0">
                <a:solidFill>
                  <a:srgbClr val="44546A">
                    <a:lumMod val="40000"/>
                    <a:lumOff val="60000"/>
                  </a:srgbClr>
                </a:solidFill>
                <a:latin typeface="Bauhaus 93" panose="04030905020B02020C02" pitchFamily="82" charset="0"/>
              </a:rPr>
              <a:t>DYNAMICS &amp; LEADERSHIP</a:t>
            </a:r>
            <a:endPar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01061425"/>
      </p:ext>
    </p:extLst>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B05DB65-019F-438F-B74E-F75AF7992876}"/>
              </a:ext>
            </a:extLst>
          </p:cNvPr>
          <p:cNvSpPr txBox="1">
            <a:spLocks/>
          </p:cNvSpPr>
          <p:nvPr/>
        </p:nvSpPr>
        <p:spPr>
          <a:xfrm>
            <a:off x="536759" y="1433368"/>
            <a:ext cx="6530585" cy="3991264"/>
          </a:xfrm>
          <a:prstGeom prst="rect">
            <a:avLst/>
          </a:prstGeom>
          <a:solidFill>
            <a:schemeClr val="tx1">
              <a:alpha val="87843"/>
            </a:schemeClr>
          </a:solidFill>
          <a:ln w="38100">
            <a:solidFill>
              <a:schemeClr val="bg1"/>
            </a:solidFill>
          </a:ln>
          <a:effectLst/>
        </p:spPr>
        <p:txBody>
          <a:bodyPr vert="horz" lIns="91440" tIns="45720" rIns="91440" bIns="45720" rtlCol="0">
            <a:noAutofit/>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“In view of these severe organizational difficulties, the present-day tendency to see organizational problems in terms of psychologically determined personality conflicts is most unfortunate, because it obscures the organizational sources of most conflict, pointing the finger at individuals rather than at the organizational morass that lies at the heart of the problem… </a:t>
            </a:r>
            <a:endParaRPr kumimoji="0" lang="en-GB"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ooter Placeholder 6">
            <a:extLst>
              <a:ext uri="{FF2B5EF4-FFF2-40B4-BE49-F238E27FC236}">
                <a16:creationId xmlns:a16="http://schemas.microsoft.com/office/drawing/2014/main" id="{114F5484-D57E-46AE-8BB3-193F5AFB30A3}"/>
              </a:ext>
            </a:extLst>
          </p:cNvPr>
          <p:cNvSpPr>
            <a:spLocks noGrp="1"/>
          </p:cNvSpPr>
          <p:nvPr>
            <p:ph type="ftr" sz="quarter" idx="11"/>
          </p:nvPr>
        </p:nvSpPr>
        <p:spPr>
          <a:xfrm>
            <a:off x="4081358" y="608004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9" name="Picture 8" descr="Diagram&#10;&#10;Description automatically generated with medium confidence">
            <a:extLst>
              <a:ext uri="{FF2B5EF4-FFF2-40B4-BE49-F238E27FC236}">
                <a16:creationId xmlns:a16="http://schemas.microsoft.com/office/drawing/2014/main" id="{41F1D2A9-872B-4541-B3E8-91519D032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7037" y="948816"/>
            <a:ext cx="3410871" cy="4985935"/>
          </a:xfrm>
          <a:prstGeom prst="rect">
            <a:avLst/>
          </a:prstGeom>
          <a:ln w="25400">
            <a:solidFill>
              <a:schemeClr val="bg1"/>
            </a:solidFill>
          </a:ln>
        </p:spPr>
      </p:pic>
    </p:spTree>
    <p:extLst>
      <p:ext uri="{BB962C8B-B14F-4D97-AF65-F5344CB8AC3E}">
        <p14:creationId xmlns:p14="http://schemas.microsoft.com/office/powerpoint/2010/main" val="7431706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B05DB65-019F-438F-B74E-F75AF7992876}"/>
              </a:ext>
            </a:extLst>
          </p:cNvPr>
          <p:cNvSpPr txBox="1">
            <a:spLocks/>
          </p:cNvSpPr>
          <p:nvPr/>
        </p:nvSpPr>
        <p:spPr>
          <a:xfrm>
            <a:off x="536759" y="1433368"/>
            <a:ext cx="6530585" cy="3991264"/>
          </a:xfrm>
          <a:prstGeom prst="rect">
            <a:avLst/>
          </a:prstGeom>
          <a:solidFill>
            <a:schemeClr val="tx1">
              <a:alpha val="87843"/>
            </a:schemeClr>
          </a:solidFill>
          <a:ln w="38100">
            <a:solidFill>
              <a:schemeClr val="bg1"/>
            </a:solidFill>
          </a:ln>
          <a:effectLst/>
        </p:spPr>
        <p:txBody>
          <a:bodyPr vert="horz" lIns="91440" tIns="45720" rIns="91440" bIns="45720" rtlCol="0">
            <a:noAutofit/>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A useful principle is that no difficulties arising between individuals in these organizations are to be seen as arising from personality difficulties, unless and until it has been clearly established that the organizational context is requisite!” (Jaques and Clement, 1991, p.43)</a:t>
            </a: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ooter Placeholder 6">
            <a:extLst>
              <a:ext uri="{FF2B5EF4-FFF2-40B4-BE49-F238E27FC236}">
                <a16:creationId xmlns:a16="http://schemas.microsoft.com/office/drawing/2014/main" id="{114F5484-D57E-46AE-8BB3-193F5AFB30A3}"/>
              </a:ext>
            </a:extLst>
          </p:cNvPr>
          <p:cNvSpPr>
            <a:spLocks noGrp="1"/>
          </p:cNvSpPr>
          <p:nvPr>
            <p:ph type="ftr" sz="quarter" idx="11"/>
          </p:nvPr>
        </p:nvSpPr>
        <p:spPr>
          <a:xfrm>
            <a:off x="4081358" y="608004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9" name="Picture 8" descr="Diagram&#10;&#10;Description automatically generated with medium confidence">
            <a:extLst>
              <a:ext uri="{FF2B5EF4-FFF2-40B4-BE49-F238E27FC236}">
                <a16:creationId xmlns:a16="http://schemas.microsoft.com/office/drawing/2014/main" id="{41F1D2A9-872B-4541-B3E8-91519D032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7037" y="948816"/>
            <a:ext cx="3410871" cy="4985935"/>
          </a:xfrm>
          <a:prstGeom prst="rect">
            <a:avLst/>
          </a:prstGeom>
          <a:ln w="25400">
            <a:solidFill>
              <a:schemeClr val="bg1"/>
            </a:solidFill>
          </a:ln>
        </p:spPr>
      </p:pic>
    </p:spTree>
    <p:extLst>
      <p:ext uri="{BB962C8B-B14F-4D97-AF65-F5344CB8AC3E}">
        <p14:creationId xmlns:p14="http://schemas.microsoft.com/office/powerpoint/2010/main" val="5733454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B05DB65-019F-438F-B74E-F75AF7992876}"/>
              </a:ext>
            </a:extLst>
          </p:cNvPr>
          <p:cNvSpPr txBox="1">
            <a:spLocks/>
          </p:cNvSpPr>
          <p:nvPr/>
        </p:nvSpPr>
        <p:spPr>
          <a:xfrm>
            <a:off x="536759" y="948815"/>
            <a:ext cx="6590872" cy="4985935"/>
          </a:xfrm>
          <a:prstGeom prst="rect">
            <a:avLst/>
          </a:prstGeom>
          <a:solidFill>
            <a:schemeClr val="tx1">
              <a:alpha val="87843"/>
            </a:schemeClr>
          </a:solidFill>
          <a:ln w="38100">
            <a:solidFill>
              <a:schemeClr val="bg1"/>
            </a:solidFill>
          </a:ln>
          <a:effectLst/>
        </p:spPr>
        <p:txBody>
          <a:bodyPr vert="horz" lIns="91440" tIns="45720" rIns="91440" bIns="45720" rtlCol="0">
            <a:noAutofit/>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“Our view is that far too much emphasis is being placed upon personality make-up these days, and that far too many of the problems of management and of managerial leadership are being seen in terms of interpersonal relationships and interpersonal conflict. It is impossible to tell how much an apparent interpersonal conflict is the result of a clash of personality or of inadequate managerial organization. In the vast majority of cases, it is the latter…</a:t>
            </a:r>
          </a:p>
        </p:txBody>
      </p:sp>
      <p:sp>
        <p:nvSpPr>
          <p:cNvPr id="8" name="Footer Placeholder 6">
            <a:extLst>
              <a:ext uri="{FF2B5EF4-FFF2-40B4-BE49-F238E27FC236}">
                <a16:creationId xmlns:a16="http://schemas.microsoft.com/office/drawing/2014/main" id="{114F5484-D57E-46AE-8BB3-193F5AFB30A3}"/>
              </a:ext>
            </a:extLst>
          </p:cNvPr>
          <p:cNvSpPr>
            <a:spLocks noGrp="1"/>
          </p:cNvSpPr>
          <p:nvPr>
            <p:ph type="ftr" sz="quarter" idx="11"/>
          </p:nvPr>
        </p:nvSpPr>
        <p:spPr>
          <a:xfrm>
            <a:off x="4081358" y="608004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9" name="Picture 8" descr="Diagram&#10;&#10;Description automatically generated with medium confidence">
            <a:extLst>
              <a:ext uri="{FF2B5EF4-FFF2-40B4-BE49-F238E27FC236}">
                <a16:creationId xmlns:a16="http://schemas.microsoft.com/office/drawing/2014/main" id="{41F1D2A9-872B-4541-B3E8-91519D032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7037" y="948816"/>
            <a:ext cx="3410871" cy="4985935"/>
          </a:xfrm>
          <a:prstGeom prst="rect">
            <a:avLst/>
          </a:prstGeom>
          <a:solidFill>
            <a:schemeClr val="bg1"/>
          </a:solidFill>
          <a:ln w="25400">
            <a:solidFill>
              <a:schemeClr val="bg1"/>
            </a:solidFill>
          </a:ln>
        </p:spPr>
      </p:pic>
    </p:spTree>
    <p:extLst>
      <p:ext uri="{BB962C8B-B14F-4D97-AF65-F5344CB8AC3E}">
        <p14:creationId xmlns:p14="http://schemas.microsoft.com/office/powerpoint/2010/main" val="7190464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B05DB65-019F-438F-B74E-F75AF7992876}"/>
              </a:ext>
            </a:extLst>
          </p:cNvPr>
          <p:cNvSpPr txBox="1">
            <a:spLocks/>
          </p:cNvSpPr>
          <p:nvPr/>
        </p:nvSpPr>
        <p:spPr>
          <a:xfrm>
            <a:off x="536759" y="1433368"/>
            <a:ext cx="6530585" cy="3991264"/>
          </a:xfrm>
          <a:prstGeom prst="rect">
            <a:avLst/>
          </a:prstGeom>
          <a:solidFill>
            <a:schemeClr val="tx1">
              <a:alpha val="87843"/>
            </a:schemeClr>
          </a:solidFill>
          <a:ln w="38100">
            <a:solidFill>
              <a:schemeClr val="bg1"/>
            </a:solidFill>
          </a:ln>
          <a:effectLst/>
        </p:spPr>
        <p:txBody>
          <a:bodyPr vert="horz" lIns="91440" tIns="45720" rIns="91440" bIns="45720" rtlCol="0">
            <a:noAutofit/>
          </a:bodyPr>
          <a:lstStyle>
            <a:lvl1pPr marL="0" indent="0" algn="just"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white"/>
                </a:solidFill>
                <a:effectLst/>
                <a:uLnTx/>
                <a:uFillTx/>
                <a:latin typeface="Calibri" panose="020F0502020204030204"/>
                <a:ea typeface="+mn-ea"/>
                <a:cs typeface="+mn-cs"/>
              </a:rPr>
              <a:t>… A good rule of thumb to use is that, until and unless a requisite organization has been established, it is fair to assume that interpersonal stresses and strains and inadequate managerial leadership are the products of poor organization rather than personality problems. </a:t>
            </a:r>
            <a:r>
              <a:rPr kumimoji="0" lang="en-US" sz="2900" b="0" i="1" u="none" strike="noStrike" kern="1200" cap="none" spc="0" normalizeH="0" baseline="0" noProof="0" dirty="0">
                <a:ln>
                  <a:noFill/>
                </a:ln>
                <a:solidFill>
                  <a:prstClr val="white"/>
                </a:solidFill>
                <a:effectLst/>
                <a:uLnTx/>
                <a:uFillTx/>
                <a:latin typeface="Calibri" panose="020F0502020204030204"/>
                <a:ea typeface="+mn-ea"/>
                <a:cs typeface="+mn-cs"/>
              </a:rPr>
              <a:t>“Cherchez l’organisation” </a:t>
            </a:r>
            <a:r>
              <a:rPr kumimoji="0" lang="en-US" sz="2900" b="0" i="0" u="none" strike="noStrike" kern="1200" cap="none" spc="0" normalizeH="0" baseline="0" noProof="0" dirty="0">
                <a:ln>
                  <a:noFill/>
                </a:ln>
                <a:solidFill>
                  <a:prstClr val="white"/>
                </a:solidFill>
                <a:effectLst/>
                <a:uLnTx/>
                <a:uFillTx/>
                <a:latin typeface="Calibri" panose="020F0502020204030204"/>
                <a:ea typeface="+mn-ea"/>
                <a:cs typeface="+mn-cs"/>
              </a:rPr>
              <a:t>every time.” (p.xxv)</a:t>
            </a:r>
          </a:p>
        </p:txBody>
      </p:sp>
      <p:sp>
        <p:nvSpPr>
          <p:cNvPr id="8" name="Footer Placeholder 6">
            <a:extLst>
              <a:ext uri="{FF2B5EF4-FFF2-40B4-BE49-F238E27FC236}">
                <a16:creationId xmlns:a16="http://schemas.microsoft.com/office/drawing/2014/main" id="{114F5484-D57E-46AE-8BB3-193F5AFB30A3}"/>
              </a:ext>
            </a:extLst>
          </p:cNvPr>
          <p:cNvSpPr>
            <a:spLocks noGrp="1"/>
          </p:cNvSpPr>
          <p:nvPr>
            <p:ph type="ftr" sz="quarter" idx="11"/>
          </p:nvPr>
        </p:nvSpPr>
        <p:spPr>
          <a:xfrm>
            <a:off x="4081358" y="608004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pic>
        <p:nvPicPr>
          <p:cNvPr id="9" name="Picture 8" descr="Diagram&#10;&#10;Description automatically generated with medium confidence">
            <a:extLst>
              <a:ext uri="{FF2B5EF4-FFF2-40B4-BE49-F238E27FC236}">
                <a16:creationId xmlns:a16="http://schemas.microsoft.com/office/drawing/2014/main" id="{41F1D2A9-872B-4541-B3E8-91519D032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7037" y="948816"/>
            <a:ext cx="3410871" cy="4985935"/>
          </a:xfrm>
          <a:prstGeom prst="rect">
            <a:avLst/>
          </a:prstGeom>
          <a:ln w="25400">
            <a:solidFill>
              <a:schemeClr val="bg1"/>
            </a:solidFill>
          </a:ln>
        </p:spPr>
      </p:pic>
    </p:spTree>
    <p:extLst>
      <p:ext uri="{BB962C8B-B14F-4D97-AF65-F5344CB8AC3E}">
        <p14:creationId xmlns:p14="http://schemas.microsoft.com/office/powerpoint/2010/main" val="20321743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9371CB-8808-EB9F-6649-FB148E531EF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96C02D8-0DC2-D7EB-51DF-829EC36FBBC5}"/>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03A24DE-CCC1-69BD-4FD5-8455EE5E9DD3}"/>
              </a:ext>
            </a:extLst>
          </p:cNvPr>
          <p:cNvSpPr txBox="1"/>
          <p:nvPr/>
        </p:nvSpPr>
        <p:spPr>
          <a:xfrm>
            <a:off x="3737021" y="2679954"/>
            <a:ext cx="4717958" cy="1107996"/>
          </a:xfrm>
          <a:prstGeom prst="rect">
            <a:avLst/>
          </a:prstGeom>
          <a:solidFill>
            <a:schemeClr val="bg1">
              <a:alpha val="68000"/>
            </a:schemeClr>
          </a:solidFill>
          <a:ln w="7620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REFERENCES</a:t>
            </a:r>
          </a:p>
        </p:txBody>
      </p:sp>
    </p:spTree>
    <p:extLst>
      <p:ext uri="{BB962C8B-B14F-4D97-AF65-F5344CB8AC3E}">
        <p14:creationId xmlns:p14="http://schemas.microsoft.com/office/powerpoint/2010/main" val="4167739135"/>
      </p:ext>
    </p:extLst>
  </p:cSld>
  <p:clrMapOvr>
    <a:overrideClrMapping bg1="dk1" tx1="lt1" bg2="dk2" tx2="lt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E2C8D2B-8523-461A-BE4E-E54F31A17D83}"/>
              </a:ext>
            </a:extLst>
          </p:cNvPr>
          <p:cNvSpPr>
            <a:spLocks noGrp="1"/>
          </p:cNvSpPr>
          <p:nvPr>
            <p:ph idx="1"/>
          </p:nvPr>
        </p:nvSpPr>
        <p:spPr>
          <a:xfrm>
            <a:off x="605137" y="218831"/>
            <a:ext cx="10981726" cy="6441169"/>
          </a:xfrm>
          <a:solidFill>
            <a:schemeClr val="tx1"/>
          </a:solidFill>
          <a:ln w="38100">
            <a:solidFill>
              <a:schemeClr val="bg1"/>
            </a:solidFill>
          </a:ln>
          <a:effectLst>
            <a:glow rad="63500">
              <a:schemeClr val="bg1">
                <a:alpha val="40000"/>
              </a:schemeClr>
            </a:glow>
          </a:effectLst>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REFERENCES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Argyris, C. (1991) Teaching Smart People How to Learn, in,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Harvard Business Review</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May-June 1991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hlinkClick r:id="rId3"/>
              </a:rPr>
              <a:t>https://hbr.org/1991/05/teaching-smart-people-how-to-learn</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Barton, S., Gonzalez, R. and Tomlinson, P. (2012)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Therapeutic Residential Care for Children: An Attachment and Trauma-informed Model for Practice,</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London and Philadelphia: Jessica Kingsley Publishers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b-NO" sz="1800" b="0" i="0" u="none" strike="noStrike" kern="1200" cap="none" spc="0" normalizeH="0" baseline="0" noProof="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Brene Brown - Boundaries (2021)  </a:t>
            </a:r>
            <a:r>
              <a:rPr kumimoji="0" lang="nb-NO" sz="1800" b="0" i="0" u="none" strike="noStrike" kern="1200" cap="none" spc="0" normalizeH="0" baseline="0" noProof="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hlinkClick r:id="rId4"/>
              </a:rPr>
              <a:t>https://www.youtube.com/watch?v=-WpdsRPzKco</a:t>
            </a:r>
            <a:endParaRPr kumimoji="0" lang="nb-NO" sz="1800" b="0" i="0" u="none" strike="noStrike" kern="1200" cap="none" spc="0" normalizeH="0" baseline="0" noProof="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algn="l">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Cole, B. (2019)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Emotional Intelligence (EI): Definition</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TechTarget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hlinkClick r:id="rId5"/>
              </a:rPr>
              <a:t>https://www.techtarget.com/searchcio/definition/emotional-intelligence#:~:text=The%20term%20emotional%20intelligence%20was,are%20expressed%20appropriately%20and%20effectively</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Dewey, J. (1910)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How We Think</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Boston, New York, Chicago: D. C. Heath &amp; Co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Friedman, E.H. (1999)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A Failure of Nerve: Leadership in the Age of the Quick Fix</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New York: Church Publishing, Inc.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Goleman, D. (1995)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Emotional intelligence</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New York: Bantam Books, Inc.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Goleman, D. (2008)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Social Intelligence and Leadership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hlinkClick r:id="rId6"/>
              </a:rPr>
              <a:t>https://www.youtube.com/watch?v=7Qv0o1oh9f4</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812266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A558B19-7A09-F993-FA45-93B2E7E95CD5}"/>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F5E321C-9969-069C-30A6-183121939FD1}"/>
              </a:ext>
            </a:extLst>
          </p:cNvPr>
          <p:cNvSpPr>
            <a:spLocks noGrp="1"/>
          </p:cNvSpPr>
          <p:nvPr>
            <p:ph idx="1"/>
          </p:nvPr>
        </p:nvSpPr>
        <p:spPr>
          <a:xfrm>
            <a:off x="605137" y="218831"/>
            <a:ext cx="10981726" cy="6441169"/>
          </a:xfrm>
          <a:solidFill>
            <a:schemeClr val="tx1"/>
          </a:solidFill>
          <a:ln w="38100">
            <a:solidFill>
              <a:schemeClr val="bg1"/>
            </a:solidFill>
          </a:ln>
          <a:effectLst>
            <a:glow rad="63500">
              <a:schemeClr val="bg1">
                <a:alpha val="40000"/>
              </a:schemeClr>
            </a:glow>
          </a:effectLst>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rPr>
              <a:t>REFERENCES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Jaques, E. and Clement, S.D. (1991)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Executive Leadership: A Practical Guide to Managing Complexity</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Basil Blackwell: Cason Hall and Co. Publishers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rPr>
              <a:t>Maccoby, M. (2007) </a:t>
            </a:r>
            <a:r>
              <a:rPr kumimoji="0" lang="en-US" sz="1800" i="1"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rPr>
              <a:t>Narcissistic Leaders: Who Succeeds and Who Fails</a:t>
            </a:r>
            <a:r>
              <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rPr>
              <a:t>, Boston, Massachusetts: Harvard Business School Press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Maccoby, M. (2015)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World Affairs Councils of America, 2015 Annual Conference</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Washington DC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November 11th – Keynote Discussion: Developing Global Leadership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hlinkClick r:id="rId3"/>
              </a:rPr>
              <a:t>https://www.youtube.com/watch?v=LL7kvKKO-9Y&amp;t=2769s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Maccoby, M. (2015b)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Strategic Intelligence: Conceptual Tools for Leading Change,</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Oxford, UK: Oxford University Press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Marquet, L.D. (2012)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Turn the Ship Around! A True Story of Turning Followers into Leaders,</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Penguin Group: New York, USA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Mattis, J. (2003)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General James Mattis, on the Matter of Professional Military Reading,</a:t>
            </a:r>
            <a:endParaRPr lang="en-US"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hlinkClick r:id="rId4"/>
              </a:rPr>
              <a:t>https://thearmyleader.co.uk/mattis-professional-military-reading/</a:t>
            </a:r>
            <a:endPar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algn="l"/>
            <a:endPar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00557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03016C7-D7C2-1882-68A7-D27B34F307CA}"/>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5FF4391-426D-B179-1993-A980F63497E4}"/>
              </a:ext>
            </a:extLst>
          </p:cNvPr>
          <p:cNvSpPr>
            <a:spLocks noGrp="1"/>
          </p:cNvSpPr>
          <p:nvPr>
            <p:ph idx="1"/>
          </p:nvPr>
        </p:nvSpPr>
        <p:spPr>
          <a:xfrm>
            <a:off x="605137" y="218831"/>
            <a:ext cx="10981726" cy="6441169"/>
          </a:xfrm>
          <a:solidFill>
            <a:schemeClr val="tx1"/>
          </a:solidFill>
          <a:ln w="38100">
            <a:solidFill>
              <a:schemeClr val="bg1"/>
            </a:solidFill>
          </a:ln>
          <a:effectLst>
            <a:glow rad="63500">
              <a:schemeClr val="bg1">
                <a:alpha val="40000"/>
              </a:schemeClr>
            </a:glow>
          </a:effectLst>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rPr>
              <a:t>REFERENCES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Menzies Lyth, I. (1959, 1961, 1970) The Functioning of Social Systems as a Defence Against Anxiety, in,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Containing Anxiety in Institutions: Selected Essays (1988) Vol. 1</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London: Free Association Books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Menzies Lyth, I. (1979) Staff Support Systems: Task and Anti-Task in Adolescent Institutions, in,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Containing Anxiety in Institutions: Selected Essays, Vol. 1.</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London: Free Association Books (1988),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hlinkClick r:id="rId3"/>
              </a:rPr>
              <a:t>https://www.johnwhitwell.co.uk/child-care-general-archive/task-and-anti-task-in-adolescent-institutions/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Menzies Lyth, I. (1985) The Development of the Self in Children in Institutions, in,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Containing Anxiety in Institutions: Selected Essays,</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Vol. 1.  London: Free Association Books (1988),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hlinkClick r:id="rId4"/>
              </a:rPr>
              <a:t>https://www.johnwhitwell.co.uk/child-care-general-archive/the-development-of-self-in-children-in-institutions/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prstClr val="white"/>
              </a:solidFill>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Olson, J. (2013)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The Slight Edge: Turning Simple Discipline into Massive Success &amp; Happiness,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Austin, Texas: Greenleaf Book Group Press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Senge, P.M. (1990)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The Fifth Discipline: The Art and Practice of the Learning Organization</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Currency, Random House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Tomlinson, P. (2021) What is Important in Leadership of Trauma Services, in, Treisman, K. (2021)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A Treasure Box for Creating Trauma-Informed Organizations: Volumes 1 &amp; 2</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Vol. 2, p.64-67, Jessica Kingsley Publishers: London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Ulrich, D. (1998) </a:t>
            </a:r>
            <a:r>
              <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Delivering Results: A New Mandate for Human Resource Professionals</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Boston: Harvard Business School Press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algn="l"/>
            <a:endPar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17204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841</TotalTime>
  <Words>5750</Words>
  <Application>Microsoft Office PowerPoint</Application>
  <PresentationFormat>Widescreen</PresentationFormat>
  <Paragraphs>464</Paragraphs>
  <Slides>85</Slides>
  <Notes>57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85</vt:i4>
      </vt:variant>
    </vt:vector>
  </HeadingPairs>
  <TitlesOfParts>
    <vt:vector size="96" baseType="lpstr">
      <vt:lpstr>Aptos</vt:lpstr>
      <vt:lpstr>Aptos Display</vt:lpstr>
      <vt:lpstr>Arial</vt:lpstr>
      <vt:lpstr>Bauhaus 93</vt:lpstr>
      <vt:lpstr>Calibri</vt:lpstr>
      <vt:lpstr>Calibri Light</vt:lpstr>
      <vt:lpstr>LiberationSerif</vt:lpstr>
      <vt:lpstr>LiberationSerif-Italic</vt:lpstr>
      <vt:lpstr>Wingdings</vt:lpstr>
      <vt:lpstr>Office Theme</vt:lpstr>
      <vt:lpstr>1_Office Theme</vt:lpstr>
      <vt:lpstr>PowerPoint Presentation</vt:lpstr>
      <vt:lpstr>PowerPoint Presentation</vt:lpstr>
      <vt:lpstr>I have been in leadership roles for over 35 years, as a team leader, senior manager, director, CEO, non-executive director, consultant, and leadership development mentor. My experiences and research in different cultures and fields of leadership have helped me understand some of the universal principles of leadership. </vt:lpstr>
      <vt:lpstr>This collection of slides captures some of the principles that I find most helpful. I know from experience that these principles make sense. In some cases, the outcomes of applying them along with the mindsets that go with them have been transformational.  </vt:lpstr>
      <vt:lpstr>In recent years, some of the most useful things I have learned about leadership come from the military field. For example, I would not have expected that reading relevant books is mandatory in the US Marines and that reflective practice is part of military training and culture. We tend to get stuck in our silos.</vt:lpstr>
      <vt:lpstr>   The principles captured here represent views from many fields of work, including: The Military, Human Services, Business Theory, Systems Theory, Executive Leadership, &amp; Leadership Development.  I think they are important and helpful views on leadership. I hope you find something useful among them.     </vt:lpstr>
      <vt:lpstr>PowerPoint Presentation</vt:lpstr>
      <vt:lpstr>When I say research, I mean reflecting on my day-to-day work experiences, reading, and thinking. This is one of the principles of leadership. How do you understand how well you are doing your work if you haven’t explored the vast history, experience, and ideas of those who have been in or are in similar roles? </vt:lpstr>
      <vt:lpstr>“We do not learn from experience – we learn from reflecting on experience.”  John Dewey (1910) - Philosopher, psychologist, and educational reformer.  </vt:lpstr>
      <vt:lpstr>Besides learning from others, reading creates the discipline of perspective-taking and reflective thinking. It’s not just about gaining knowledge. Our way of thinking is changed. It changes how we think which can be more important than what we know (Dewey).   </vt:lpstr>
      <vt:lpstr>In his book on Personal and Professional Development, Olson (2013, p.260) says his top recommendation for development is reading at least ten pages of a relevant book every day and “Building your own personal self-improvement library may be the single most valuable and important investment (after your personal health) that you can make”.</vt:lpstr>
      <vt:lpstr> James Mattis, ex-USA Secretary of Defence &amp; Marine Corps four-star General. He has a personal collection of 7,000 books.   “….The problem with being too busy to read is that you learn by experience (or by your men’s experience), i.e., the hard way. By reading, you learn through others’ experiences, generally a better way to do business, especially in our line of work where the consequences of incompetence are so final for young men.” </vt:lpstr>
      <vt:lpstr>Highlighting the importance of reflection in leadership, General James Mattis of the United States Marine Corps said,  “If I was to sum up the single biggest problem of senior leadership in the Information Age, it’s a lack of reflection.” </vt:lpstr>
      <vt:lpstr>PowerPoint Presentation</vt:lpstr>
      <vt:lpstr>“Most people define learning too narrowly as mere 'problem-solving', so they focus on identifying and correcting errors in the external environment. Solving problems is important. But if learning is to persist, managers and employees must also look inward. They need to reflect critically on their own behaviour, identify the ways they often inadvertently contribute to the organisation’s problems, and then change how they act.” (Argyris, 1991)</vt:lpstr>
      <vt:lpstr>PowerPoint Presentation</vt:lpstr>
      <vt:lpstr>There is no such thing as a leader, only a leader and a context.   This is a key universal principle of leadership that is not emphasized enough. Leadership skills and styles are often discussed without reference to any context. </vt:lpstr>
      <vt:lpstr>“Leadership always implies a context. Somebody could be a good leader in one context effective and in another context they're not. A good example is Winston Churchill. Winston Churchill was the indispensable leader of Britain in World War Two but was rejected by the British public both before and after the war. …</vt:lpstr>
      <vt:lpstr>The same qualities, and abilities, and yet at one point he's a great leader and at the other two points he's not a leader at all … there are many examples of it, so leadership always requires thinking in terms of a context.” (Maccoby, 2015)</vt:lpstr>
      <vt:lpstr>PowerPoint Presentation</vt:lpstr>
      <vt:lpstr>PowerPoint Presentation</vt:lpstr>
      <vt:lpstr>PowerPoint Presentation</vt:lpstr>
      <vt:lpstr> “…. all leadership begins with the management of one’s own health.”  (Friedman, 1999, p.234) </vt:lpstr>
      <vt:lpstr>“I begin with healing because the amount of responsibility one takes for his or her own life is the quintessential issue of leadership and self. The thinking involved in how anyone “manages” his or her own health encapsulates all critical issues of management.” (Friedman, 1999, p.100) </vt:lpstr>
      <vt:lpstr>Anxiety &amp; Playfullness</vt:lpstr>
      <vt:lpstr>PowerPoint Presentation</vt:lpstr>
      <vt:lpstr>Brené Brown on Boundaries</vt:lpstr>
      <vt:lpstr>Nothing is Sustainable Without Boundaries</vt:lpstr>
      <vt:lpstr>Optimal Rates of Growth</vt:lpstr>
      <vt:lpstr>The 5 Disciplines of a Learning Organization</vt:lpstr>
      <vt:lpstr>The 5 Disciplines of a Learning Organization</vt:lpstr>
      <vt:lpstr>PowerPoint Presentation</vt:lpstr>
      <vt:lpstr>PowerPoint Presentation</vt:lpstr>
      <vt:lpstr>ORGANIZATIONAL LEARNING</vt:lpstr>
      <vt:lpstr>PowerPoint Presentation</vt:lpstr>
      <vt:lpstr>The Importance of Leadership &amp; Management in Trauma Service Organizations</vt:lpstr>
      <vt:lpstr>The Importance of Leadership &amp; Management in Trauma Service Organizations</vt:lpstr>
      <vt:lpstr>The Importance of Leadership &amp; Management in Trauma Service Organizations</vt:lpstr>
      <vt:lpstr> Leadership is an Emotional Process </vt:lpstr>
      <vt:lpstr>Transformer &amp; Containment </vt:lpstr>
      <vt:lpstr>Transformer &amp; Containment </vt:lpstr>
      <vt:lpstr>Transformer and Containment </vt:lpstr>
      <vt:lpstr>PowerPoint Presentation</vt:lpstr>
      <vt:lpstr> EFFECTIVE DELEGATION - 1 </vt:lpstr>
      <vt:lpstr> EFFECTIVE DELEGATION - 2 </vt:lpstr>
      <vt:lpstr> EFFECTIVE DELEGATION - 3 </vt:lpstr>
      <vt:lpstr> EFFECTIVE DELEGATION - 3 </vt:lpstr>
      <vt:lpstr>Over-functioning in Another’s Space (Micro-Management)</vt:lpstr>
      <vt:lpstr>The Tendency to Micro-Manage</vt:lpstr>
      <vt:lpstr>The Tendency to Micro-Manage</vt:lpstr>
      <vt:lpstr>PowerPoint Presentation</vt:lpstr>
      <vt:lpstr>PowerPoint Presentation</vt:lpstr>
      <vt:lpstr>PowerPoint Presentation</vt:lpstr>
      <vt:lpstr>PowerPoint Presentation</vt:lpstr>
      <vt:lpstr> EFFECTIVE TASK PERFORMANCE &amp; STAFF SUPPORT </vt:lpstr>
      <vt:lpstr> EFFECTIVE TASK PERFORMANCE &amp; STAFF SUPPORT </vt:lpstr>
      <vt:lpstr> EFFECTIVE TASK PERFORMANCE &amp; STAFF SUPPORT </vt:lpstr>
      <vt:lpstr> EFFECTIVE TASK PERFORMANCE &amp; STAFF SUPPORT </vt:lpstr>
      <vt:lpstr> EFFECTIVE TASK PERFORMANCE &amp; STAFF SUPPORT </vt:lpstr>
      <vt:lpstr> EFFECTIVE TASK PERFORMANCE &amp; STAFF SUPPORT </vt:lpstr>
      <vt:lpstr> EFFECTIVE TASK PERFORMANCE &amp; STAFF SUPPORT </vt:lpstr>
      <vt:lpstr> EFFECTIVE TASK PERFORMANCE &amp; STAFF SUPPORT </vt:lpstr>
      <vt:lpstr> EFFECTIVE TASK PERFORMANCE &amp; STAFF SUPPORT </vt:lpstr>
      <vt:lpstr> EFFECTIVE TASK PERFORMANCE &amp; STAFF SUPPORT </vt:lpstr>
      <vt:lpstr>PowerPoint Presentation</vt:lpstr>
      <vt:lpstr> Uncertainty &amp; Decision-Making </vt:lpstr>
      <vt:lpstr> Uncertainty &amp; Decision-Making </vt:lpstr>
      <vt:lpstr> Uncertainty &amp; Judgement </vt:lpstr>
      <vt:lpstr>PowerPoint Presentation</vt:lpstr>
      <vt:lpstr> Emotional Intelligence </vt:lpstr>
      <vt:lpstr> Emotional Intelligence </vt:lpstr>
      <vt:lpstr> Emotional Intelligence </vt:lpstr>
      <vt:lpstr> Strategic Intelligence </vt:lpstr>
      <vt:lpstr> Strategic Intelligence </vt:lpstr>
      <vt:lpstr> Strategic Intelligence </vt:lpstr>
      <vt:lpstr> Strategic Intelligence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patrick</dc:creator>
  <cp:lastModifiedBy>patrick patrick</cp:lastModifiedBy>
  <cp:revision>2</cp:revision>
  <dcterms:created xsi:type="dcterms:W3CDTF">2024-05-10T19:50:40Z</dcterms:created>
  <dcterms:modified xsi:type="dcterms:W3CDTF">2025-08-13T17:43:33Z</dcterms:modified>
</cp:coreProperties>
</file>